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869" r:id="rId2"/>
    <p:sldId id="887" r:id="rId3"/>
    <p:sldId id="934" r:id="rId4"/>
    <p:sldId id="933" r:id="rId5"/>
    <p:sldId id="935" r:id="rId6"/>
    <p:sldId id="774" r:id="rId7"/>
    <p:sldId id="898" r:id="rId8"/>
    <p:sldId id="874" r:id="rId9"/>
    <p:sldId id="931" r:id="rId10"/>
    <p:sldId id="857" r:id="rId11"/>
    <p:sldId id="858" r:id="rId12"/>
    <p:sldId id="859" r:id="rId13"/>
    <p:sldId id="860" r:id="rId14"/>
    <p:sldId id="861" r:id="rId15"/>
    <p:sldId id="862" r:id="rId16"/>
    <p:sldId id="864" r:id="rId17"/>
    <p:sldId id="932" r:id="rId18"/>
    <p:sldId id="865" r:id="rId19"/>
    <p:sldId id="866" r:id="rId20"/>
    <p:sldId id="799" r:id="rId21"/>
    <p:sldId id="800" r:id="rId22"/>
    <p:sldId id="801" r:id="rId23"/>
    <p:sldId id="802" r:id="rId24"/>
    <p:sldId id="803" r:id="rId25"/>
    <p:sldId id="804" r:id="rId26"/>
    <p:sldId id="805" r:id="rId27"/>
    <p:sldId id="806" r:id="rId28"/>
    <p:sldId id="807" r:id="rId29"/>
    <p:sldId id="808" r:id="rId30"/>
    <p:sldId id="809" r:id="rId31"/>
    <p:sldId id="810" r:id="rId32"/>
    <p:sldId id="811" r:id="rId33"/>
    <p:sldId id="812" r:id="rId34"/>
    <p:sldId id="813" r:id="rId35"/>
    <p:sldId id="814" r:id="rId36"/>
    <p:sldId id="815" r:id="rId37"/>
    <p:sldId id="816" r:id="rId38"/>
    <p:sldId id="817" r:id="rId39"/>
    <p:sldId id="818" r:id="rId40"/>
    <p:sldId id="819" r:id="rId41"/>
    <p:sldId id="876" r:id="rId42"/>
  </p:sldIdLst>
  <p:sldSz cx="9720263" cy="6480175"/>
  <p:notesSz cx="7772400" cy="100584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EE2"/>
    <a:srgbClr val="DCE1F0"/>
    <a:srgbClr val="FFFFFF"/>
    <a:srgbClr val="010E18"/>
    <a:srgbClr val="FAFAFA"/>
    <a:srgbClr val="E37903"/>
    <a:srgbClr val="FF8804"/>
    <a:srgbClr val="E8E8D3"/>
    <a:srgbClr val="000066"/>
    <a:srgbClr val="D9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636" autoAdjust="0"/>
    <p:restoredTop sz="78561" autoAdjust="0"/>
  </p:normalViewPr>
  <p:slideViewPr>
    <p:cSldViewPr>
      <p:cViewPr>
        <p:scale>
          <a:sx n="66" d="100"/>
          <a:sy n="66" d="100"/>
        </p:scale>
        <p:origin x="-2120" y="-648"/>
      </p:cViewPr>
      <p:guideLst>
        <p:guide orient="horz" pos="2160"/>
        <p:guide pos="288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9513B198-E19C-754D-BBD4-6C71AFCC87D3}" type="datetimeFigureOut">
              <a:rPr lang="en-US"/>
              <a:pPr>
                <a:defRPr/>
              </a:pPr>
              <a:t>8/31/16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CD06920A-BEC7-E246-81CE-C85D535EF0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84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8384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ＭＳ Ｐゴシック" pitchFamily="59" charset="-128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8195" name="Text Box 1027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45059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53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55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57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563688" y="4813300"/>
            <a:ext cx="4643437" cy="3878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59395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6553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1044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marL="339725" indent="-339725">
              <a:lnSpc>
                <a:spcPct val="120000"/>
              </a:lnSpc>
              <a:spcBef>
                <a:spcPts val="775"/>
              </a:spcBef>
              <a:buClr>
                <a:srgbClr val="FF0000"/>
              </a:buClr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/>
            </a:pPr>
            <a:r>
              <a:rPr lang="en-GB" dirty="0" smtClean="0">
                <a:solidFill>
                  <a:srgbClr val="623B15"/>
                </a:solidFill>
                <a:latin typeface="Arial" charset="0"/>
              </a:rPr>
              <a:t>Sun always follows same path, the </a:t>
            </a:r>
            <a:r>
              <a:rPr lang="ja-JP" altLang="en-GB" dirty="0" smtClean="0">
                <a:solidFill>
                  <a:srgbClr val="2C5EFC"/>
                </a:solidFill>
                <a:latin typeface="Arial" charset="0"/>
              </a:rPr>
              <a:t>“</a:t>
            </a:r>
            <a:r>
              <a:rPr lang="en-GB" altLang="ja-JP" dirty="0" smtClean="0">
                <a:solidFill>
                  <a:srgbClr val="2C5EFC"/>
                </a:solidFill>
                <a:latin typeface="Arial" charset="0"/>
              </a:rPr>
              <a:t>Ecliptic</a:t>
            </a:r>
            <a:r>
              <a:rPr lang="ja-JP" altLang="en-GB" dirty="0" smtClean="0">
                <a:solidFill>
                  <a:srgbClr val="2C5EFC"/>
                </a:solidFill>
                <a:latin typeface="Arial" charset="0"/>
              </a:rPr>
              <a:t>”</a:t>
            </a:r>
            <a:r>
              <a:rPr lang="en-US" altLang="ja-JP" dirty="0" smtClean="0">
                <a:solidFill>
                  <a:srgbClr val="2C5EFC"/>
                </a:solidFill>
                <a:latin typeface="Arial" charset="0"/>
              </a:rPr>
              <a:t>, </a:t>
            </a:r>
            <a:r>
              <a:rPr lang="en-GB" dirty="0" smtClean="0">
                <a:solidFill>
                  <a:srgbClr val="623B15"/>
                </a:solidFill>
                <a:latin typeface="Arial" charset="0"/>
              </a:rPr>
              <a:t>around the Celestial Sphere</a:t>
            </a:r>
          </a:p>
          <a:p>
            <a:pPr marL="339725" indent="-339725">
              <a:lnSpc>
                <a:spcPct val="120000"/>
              </a:lnSpc>
              <a:spcBef>
                <a:spcPts val="775"/>
              </a:spcBef>
              <a:buClr>
                <a:srgbClr val="FF0000"/>
              </a:buClr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Planets are always found near the Ecliptic</a:t>
            </a:r>
          </a:p>
          <a:p>
            <a:pPr marL="339725" indent="-339725">
              <a:lnSpc>
                <a:spcPct val="120000"/>
              </a:lnSpc>
              <a:spcBef>
                <a:spcPts val="775"/>
              </a:spcBef>
              <a:buClr>
                <a:srgbClr val="FF0000"/>
              </a:buClr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dirty="0" smtClean="0">
                <a:solidFill>
                  <a:srgbClr val="3366FF"/>
                </a:solidFill>
                <a:latin typeface="Arial"/>
                <a:cs typeface="Arial"/>
              </a:rPr>
              <a:t>“inferior planets” 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are never far from the Sun in the sky</a:t>
            </a:r>
          </a:p>
          <a:p>
            <a:pPr marL="339725" indent="-339725">
              <a:lnSpc>
                <a:spcPct val="120000"/>
              </a:lnSpc>
              <a:spcBef>
                <a:spcPts val="775"/>
              </a:spcBef>
              <a:buClr>
                <a:srgbClr val="FF0000"/>
              </a:buClr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dirty="0" smtClean="0">
                <a:solidFill>
                  <a:srgbClr val="3366FF"/>
                </a:solidFill>
                <a:latin typeface="Arial"/>
                <a:cs typeface="Arial"/>
              </a:rPr>
              <a:t>“superior planets” 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are not limited in how close/far from the Sun they appear</a:t>
            </a:r>
          </a:p>
          <a:p>
            <a:pPr marL="339725" indent="-339725">
              <a:lnSpc>
                <a:spcPct val="120000"/>
              </a:lnSpc>
              <a:spcBef>
                <a:spcPts val="775"/>
              </a:spcBef>
              <a:buClr>
                <a:srgbClr val="FF0000"/>
              </a:buClr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Planets usually move slowly eastward </a:t>
            </a:r>
            <a:r>
              <a:rPr lang="en-GB" dirty="0" smtClean="0">
                <a:solidFill>
                  <a:srgbClr val="FF0000"/>
                </a:solidFill>
                <a:latin typeface="Arial"/>
                <a:cs typeface="Arial"/>
              </a:rPr>
              <a:t>relative to the stars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: different planets moving at different rates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6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747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768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Pandora – moon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gaint</a:t>
            </a:r>
            <a:r>
              <a:rPr lang="en-US" baseline="0" dirty="0" smtClean="0"/>
              <a:t> planet </a:t>
            </a:r>
            <a:r>
              <a:rPr lang="en-US" baseline="0" dirty="0" err="1" smtClean="0"/>
              <a:t>Polyphemus</a:t>
            </a:r>
            <a:r>
              <a:rPr lang="en-US" baseline="0" dirty="0" smtClean="0"/>
              <a:t> in alpha Cen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93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788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80899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82947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84995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87043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89091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8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93187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95235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2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39</a:t>
            </a:r>
            <a:r>
              <a:rPr lang="en-US" baseline="0" dirty="0" smtClean="0"/>
              <a:t> observations, one </a:t>
            </a:r>
            <a:r>
              <a:rPr lang="en-US" baseline="0" smtClean="0"/>
              <a:t>detection.  </a:t>
            </a:r>
            <a:r>
              <a:rPr lang="en-US" smtClean="0"/>
              <a:t>Will </a:t>
            </a:r>
            <a:r>
              <a:rPr lang="en-US" dirty="0" smtClean="0"/>
              <a:t>discuss the signal next month at the 67th International </a:t>
            </a:r>
            <a:r>
              <a:rPr lang="en-US" dirty="0" err="1" smtClean="0"/>
              <a:t>Astronautical</a:t>
            </a:r>
            <a:r>
              <a:rPr lang="en-US" dirty="0" smtClean="0"/>
              <a:t> Congress (IAC) in Guadalajara, Mexico.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81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99331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101379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103427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105474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107522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109570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111618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113666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115714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61443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39</a:t>
            </a:r>
            <a:r>
              <a:rPr lang="en-US" baseline="0" dirty="0" smtClean="0"/>
              <a:t> observations, one detection.  </a:t>
            </a:r>
            <a:r>
              <a:rPr lang="en-US" dirty="0" smtClean="0"/>
              <a:t>Will discuss the signal next month at the 67th International </a:t>
            </a:r>
            <a:r>
              <a:rPr lang="en-US" dirty="0" err="1" smtClean="0"/>
              <a:t>Astronautical</a:t>
            </a:r>
            <a:r>
              <a:rPr lang="en-US" dirty="0" smtClean="0"/>
              <a:t> Congress (IAC) in Guadalajara, Mexico.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81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39</a:t>
            </a:r>
            <a:r>
              <a:rPr lang="en-US" baseline="0" dirty="0" smtClean="0"/>
              <a:t> observations, one detection.  </a:t>
            </a:r>
            <a:r>
              <a:rPr lang="en-US" dirty="0" smtClean="0"/>
              <a:t>Will discuss the signal next month at the 67th International </a:t>
            </a:r>
            <a:r>
              <a:rPr lang="en-US" dirty="0" err="1" smtClean="0"/>
              <a:t>Astronautical</a:t>
            </a:r>
            <a:r>
              <a:rPr lang="en-US" dirty="0" smtClean="0"/>
              <a:t> Congress (IAC) in Guadalajara, Mexico.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81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26627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28675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Point out the Celestial</a:t>
            </a:r>
            <a:r>
              <a:rPr lang="en-US" baseline="0" dirty="0" smtClean="0">
                <a:latin typeface="Times New Roman" charset="0"/>
                <a:ea typeface="ＭＳ Ｐゴシック" charset="0"/>
                <a:cs typeface="ＭＳ Ｐゴシック" charset="0"/>
              </a:rPr>
              <a:t> Equator and Poles as extensions of the Earth’s equator &amp; poles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2088" y="1366838"/>
            <a:ext cx="4848225" cy="3232150"/>
          </a:xfrm>
          <a:ln/>
        </p:spPr>
      </p:sp>
      <p:sp>
        <p:nvSpPr>
          <p:cNvPr id="40963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2012950"/>
            <a:ext cx="8262937" cy="1389063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325" y="3671888"/>
            <a:ext cx="6805613" cy="16557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5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1511300"/>
            <a:ext cx="8748713" cy="4276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2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00" y="258763"/>
            <a:ext cx="2185988" cy="55292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258763"/>
            <a:ext cx="6410325" cy="55292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37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5775" y="1511300"/>
            <a:ext cx="4297363" cy="4276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35538" y="1511300"/>
            <a:ext cx="4298950" cy="4276725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082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511300"/>
            <a:ext cx="8748713" cy="4276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7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4164013"/>
            <a:ext cx="8261350" cy="1287462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46375"/>
            <a:ext cx="8261350" cy="141763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7758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775" y="1511300"/>
            <a:ext cx="4297363" cy="4276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5538" y="1511300"/>
            <a:ext cx="4298950" cy="4276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2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5" y="1450975"/>
            <a:ext cx="4295775" cy="60483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775" y="2055813"/>
            <a:ext cx="4295775" cy="3732212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125" y="1450975"/>
            <a:ext cx="4297363" cy="60483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125" y="2055813"/>
            <a:ext cx="4297363" cy="3732212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9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32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3198813" cy="1096962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475" y="258763"/>
            <a:ext cx="5434013" cy="5529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775" y="1355725"/>
            <a:ext cx="3198813" cy="44323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08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535488"/>
            <a:ext cx="5832475" cy="5365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5000" y="579438"/>
            <a:ext cx="5832475" cy="38877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5000" y="5072063"/>
            <a:ext cx="5832475" cy="7604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752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+mj-lt"/>
          <a:ea typeface="ＭＳ Ｐゴシック" pitchFamily="59" charset="-128"/>
          <a:cs typeface="ＭＳ Ｐゴシック" pitchFamily="59" charset="-128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5pPr>
      <a:lvl6pPr marL="18970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6pPr>
      <a:lvl7pPr marL="23542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7pPr>
      <a:lvl8pPr marL="28114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8pPr>
      <a:lvl9pPr marL="32686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9pPr>
    </p:titleStyle>
    <p:bodyStyle>
      <a:lvl1pPr marL="431800" indent="-323850" algn="l" defTabSz="449263" rtl="0" eaLnBrk="0" fontAlgn="base" hangingPunct="0">
        <a:spcBef>
          <a:spcPct val="0"/>
        </a:spcBef>
        <a:spcAft>
          <a:spcPts val="1413"/>
        </a:spcAft>
        <a:buClr>
          <a:srgbClr val="000000"/>
        </a:buClr>
        <a:buSzPct val="45000"/>
        <a:buFont typeface="StarSymbol" charset="0"/>
        <a:buChar char="●"/>
        <a:defRPr sz="3200">
          <a:solidFill>
            <a:srgbClr val="000000"/>
          </a:solidFill>
          <a:latin typeface="+mn-lt"/>
          <a:ea typeface="ＭＳ Ｐゴシック" pitchFamily="59" charset="-128"/>
          <a:cs typeface="ＭＳ Ｐゴシック" pitchFamily="59" charset="-128"/>
        </a:defRPr>
      </a:lvl1pPr>
      <a:lvl2pPr marL="863600" indent="-287338" algn="l" defTabSz="449263" rtl="0" eaLnBrk="0" fontAlgn="base" hangingPunct="0">
        <a:spcBef>
          <a:spcPct val="0"/>
        </a:spcBef>
        <a:spcAft>
          <a:spcPts val="1125"/>
        </a:spcAft>
        <a:buClr>
          <a:srgbClr val="000000"/>
        </a:buClr>
        <a:buSzPct val="75000"/>
        <a:buFont typeface="StarSymbol" charset="0"/>
        <a:buChar char="–"/>
        <a:defRPr sz="2800">
          <a:solidFill>
            <a:srgbClr val="000000"/>
          </a:solidFill>
          <a:latin typeface="+mn-lt"/>
          <a:ea typeface="ＭＳ Ｐゴシック" pitchFamily="59" charset="-128"/>
        </a:defRPr>
      </a:lvl2pPr>
      <a:lvl3pPr marL="1295400" indent="-215900" algn="l" defTabSz="4492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45000"/>
        <a:buFont typeface="StarSymbol" charset="0"/>
        <a:buChar char="●"/>
        <a:defRPr sz="2400">
          <a:solidFill>
            <a:srgbClr val="000000"/>
          </a:solidFill>
          <a:latin typeface="+mn-lt"/>
          <a:ea typeface="ＭＳ Ｐゴシック" pitchFamily="59" charset="-128"/>
        </a:defRPr>
      </a:lvl3pPr>
      <a:lvl4pPr marL="1727200" indent="-215900" algn="l" defTabSz="449263" rtl="0" eaLnBrk="0" fontAlgn="base" hangingPunct="0">
        <a:spcBef>
          <a:spcPct val="0"/>
        </a:spcBef>
        <a:spcAft>
          <a:spcPts val="563"/>
        </a:spcAft>
        <a:buClr>
          <a:srgbClr val="000000"/>
        </a:buClr>
        <a:buSzPct val="75000"/>
        <a:buFont typeface="StarSymbol" charset="0"/>
        <a:buChar char="–"/>
        <a:defRPr sz="2000">
          <a:solidFill>
            <a:srgbClr val="000000"/>
          </a:solidFill>
          <a:latin typeface="+mn-lt"/>
          <a:ea typeface="ＭＳ Ｐゴシック" pitchFamily="59" charset="-128"/>
        </a:defRPr>
      </a:lvl4pPr>
      <a:lvl5pPr marL="2159000" indent="-215900" algn="l" defTabSz="449263" rtl="0" eaLnBrk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5pPr>
      <a:lvl6pPr marL="26162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6pPr>
      <a:lvl7pPr marL="30734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7pPr>
      <a:lvl8pPr marL="35306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8pPr>
      <a:lvl9pPr marL="39878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026"/>
          <p:cNvSpPr>
            <a:spLocks noChangeArrowheads="1"/>
          </p:cNvSpPr>
          <p:nvPr/>
        </p:nvSpPr>
        <p:spPr bwMode="auto">
          <a:xfrm>
            <a:off x="516731" y="1639887"/>
            <a:ext cx="8534400" cy="2680734"/>
          </a:xfrm>
          <a:prstGeom prst="rect">
            <a:avLst/>
          </a:prstGeom>
          <a:solidFill>
            <a:srgbClr val="000080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square" lIns="274320" tIns="228600" rIns="274320" bIns="228600">
            <a:spAutoFit/>
          </a:bodyPr>
          <a:lstStyle/>
          <a:p>
            <a:pPr algn="ctr"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>
                <a:solidFill>
                  <a:srgbClr val="FFFF00"/>
                </a:solidFill>
                <a:latin typeface="+mj-lt"/>
                <a:cs typeface="Arial Narrow"/>
              </a:rPr>
              <a:t>Homework #1 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due Friday</a:t>
            </a:r>
            <a:r>
              <a:rPr lang="en-US" dirty="0">
                <a:solidFill>
                  <a:srgbClr val="FFFF00"/>
                </a:solidFill>
                <a:latin typeface="+mj-lt"/>
                <a:cs typeface="Arial Narrow"/>
              </a:rPr>
              <a:t>, Sept. 2, 5:00 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pm.</a:t>
            </a:r>
          </a:p>
          <a:p>
            <a:pPr algn="ctr"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PDF version in FILES/HOMEWORK folder</a:t>
            </a:r>
          </a:p>
          <a:p>
            <a:pPr algn="ctr"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Answers submitted using </a:t>
            </a:r>
            <a:r>
              <a:rPr lang="en-US" dirty="0">
                <a:solidFill>
                  <a:srgbClr val="FFFF00"/>
                </a:solidFill>
                <a:latin typeface="+mj-lt"/>
                <a:cs typeface="Arial Narrow"/>
              </a:rPr>
              <a:t>Canvas 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Quizzes tool</a:t>
            </a:r>
            <a:endParaRPr lang="en-US" dirty="0">
              <a:solidFill>
                <a:srgbClr val="FFFF00"/>
              </a:solidFill>
              <a:latin typeface="+mj-lt"/>
              <a:cs typeface="Arial Narrow"/>
            </a:endParaRPr>
          </a:p>
          <a:p>
            <a:pPr algn="ctr"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endParaRPr lang="en-US" dirty="0">
              <a:solidFill>
                <a:srgbClr val="FFFF00"/>
              </a:solidFill>
              <a:latin typeface="+mj-lt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38087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1324" y="-112713"/>
            <a:ext cx="9067007" cy="6327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StarSymbol" charset="0"/>
              <a:buNone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GB" sz="2400" dirty="0">
              <a:solidFill>
                <a:srgbClr val="2C5EFC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GB" sz="2400" dirty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The stars move east to west, full circuit around the </a:t>
            </a:r>
            <a:r>
              <a:rPr lang="en-GB" sz="2400" dirty="0" smtClean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sky (Meridian to Meridian), </a:t>
            </a:r>
            <a:r>
              <a:rPr lang="en-GB" sz="2400" dirty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each </a:t>
            </a:r>
            <a:r>
              <a:rPr lang="ja-JP" altLang="en-GB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GB" altLang="ja-JP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sidereal or star </a:t>
            </a:r>
            <a:r>
              <a:rPr lang="en-GB" altLang="ja-JP" sz="24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day</a:t>
            </a:r>
            <a:r>
              <a:rPr lang="ja-JP" altLang="en-GB" sz="24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GB" altLang="ja-JP" sz="24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 (~ 23h 56m) </a:t>
            </a:r>
            <a:endParaRPr lang="en-GB" altLang="ja-JP" sz="2400" dirty="0" smtClean="0">
              <a:solidFill>
                <a:srgbClr val="0000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GB" sz="2400" dirty="0">
              <a:solidFill>
                <a:srgbClr val="824F1C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GB" sz="2400" dirty="0" smtClean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GB" sz="2400" dirty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Sun </a:t>
            </a:r>
            <a:r>
              <a:rPr lang="en-GB" sz="2400" dirty="0" smtClean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also moves </a:t>
            </a:r>
            <a:r>
              <a:rPr lang="en-GB" sz="2400" dirty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east to west, full circuit around the </a:t>
            </a:r>
            <a:r>
              <a:rPr lang="en-GB" sz="2400" dirty="0" smtClean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sky (successive Meridian crossings), </a:t>
            </a:r>
            <a:r>
              <a:rPr lang="en-GB" sz="2400" dirty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each </a:t>
            </a:r>
            <a:r>
              <a:rPr lang="ja-JP" altLang="en-GB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GB" altLang="ja-JP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solar day</a:t>
            </a:r>
            <a:r>
              <a:rPr lang="ja-JP" altLang="en-GB" sz="2400" dirty="0" smtClean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GB" altLang="ja-JP" sz="2400" dirty="0" smtClean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 (24h 00m)</a:t>
            </a:r>
            <a:endParaRPr lang="en-GB" altLang="ja-JP" sz="2400" dirty="0">
              <a:solidFill>
                <a:srgbClr val="8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GB" sz="1100" dirty="0">
              <a:solidFill>
                <a:srgbClr val="8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5053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8" y="2527300"/>
            <a:ext cx="5867400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6704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l_Spher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31" y="148878"/>
            <a:ext cx="5943601" cy="6291609"/>
          </a:xfrm>
          <a:prstGeom prst="rect">
            <a:avLst/>
          </a:prstGeom>
        </p:spPr>
      </p:pic>
      <p:sp>
        <p:nvSpPr>
          <p:cNvPr id="4403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29369" y="39687"/>
            <a:ext cx="3975100" cy="63277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StarSymbol" charset="0"/>
              <a:buNone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GB" sz="2400" dirty="0">
              <a:solidFill>
                <a:srgbClr val="824F1C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GB" sz="2400" u="sng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Relative to the stars</a:t>
            </a:r>
            <a:r>
              <a:rPr lang="en-GB" sz="2400" dirty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, the Sun moves slowly eastward each day (~ 1 degree/day): full circuit around Celestial Sphere in one </a:t>
            </a:r>
            <a:r>
              <a:rPr lang="ja-JP" altLang="en-GB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GB" altLang="ja-JP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year</a:t>
            </a:r>
            <a:r>
              <a:rPr lang="ja-JP" altLang="en-GB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GB" altLang="ja-JP" sz="2400" dirty="0">
              <a:solidFill>
                <a:srgbClr val="2C5EFC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GB" sz="2400" dirty="0">
              <a:solidFill>
                <a:srgbClr val="824F1C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GB" sz="2400" dirty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Path of Sun on </a:t>
            </a:r>
            <a:r>
              <a:rPr lang="en-GB" sz="2400" dirty="0" smtClean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the Celestial </a:t>
            </a:r>
            <a:r>
              <a:rPr lang="en-GB" sz="2400" dirty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Sphere is called the </a:t>
            </a:r>
            <a:r>
              <a:rPr lang="ja-JP" altLang="en-GB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GB" altLang="ja-JP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Ecliptic</a:t>
            </a:r>
            <a:r>
              <a:rPr lang="ja-JP" altLang="en-GB" sz="2400" dirty="0" smtClean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 smtClean="0">
              <a:solidFill>
                <a:srgbClr val="2C5EFC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US" sz="2400" dirty="0">
              <a:solidFill>
                <a:srgbClr val="2C5EFC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GB" sz="2400" dirty="0">
                <a:solidFill>
                  <a:srgbClr val="824F1C"/>
                </a:solidFill>
                <a:latin typeface="Arial" charset="0"/>
                <a:ea typeface="ＭＳ Ｐゴシック" charset="0"/>
                <a:cs typeface="ＭＳ Ｐゴシック" charset="0"/>
              </a:rPr>
              <a:t>Constellations the Ecliptic passes through are referred to as the </a:t>
            </a:r>
            <a:r>
              <a:rPr lang="ja-JP" altLang="en-GB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GB" altLang="ja-JP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zodiac</a:t>
            </a:r>
            <a:r>
              <a:rPr lang="ja-JP" altLang="en-GB" sz="2400" dirty="0">
                <a:solidFill>
                  <a:srgbClr val="2C5EFC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GB" altLang="ja-JP" sz="2400" dirty="0">
              <a:solidFill>
                <a:srgbClr val="2C5EFC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GB" sz="2400" dirty="0">
              <a:solidFill>
                <a:srgbClr val="2C5EFC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98531" y="115887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j-lt"/>
              </a:rPr>
              <a:t>day-to-day movement of Sun along Ecliptic</a:t>
            </a:r>
            <a:endParaRPr lang="en-US" sz="1800" dirty="0">
              <a:latin typeface="+mj-lt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8746331" y="725487"/>
            <a:ext cx="152400" cy="76200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058955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2"/>
          <p:cNvSpPr txBox="1">
            <a:spLocks noChangeArrowheads="1"/>
          </p:cNvSpPr>
          <p:nvPr/>
        </p:nvSpPr>
        <p:spPr bwMode="auto">
          <a:xfrm>
            <a:off x="441325" y="725488"/>
            <a:ext cx="8763000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600" b="1">
                <a:solidFill>
                  <a:srgbClr val="AA7C05"/>
                </a:solidFill>
                <a:latin typeface="Arial" charset="0"/>
              </a:rPr>
              <a:t>Objects other than the Sun and Moon moved through the sky independently of the background stars</a:t>
            </a: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3600" b="1">
              <a:solidFill>
                <a:srgbClr val="AA7C05"/>
              </a:solidFill>
              <a:latin typeface="Arial" charset="0"/>
            </a:endParaRP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3600">
                <a:solidFill>
                  <a:srgbClr val="022698"/>
                </a:solidFill>
                <a:latin typeface="Arial" charset="0"/>
              </a:rPr>
              <a:t>asteres planetai </a:t>
            </a: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3600">
                <a:solidFill>
                  <a:srgbClr val="022698"/>
                </a:solidFill>
                <a:latin typeface="Arial" charset="0"/>
              </a:rPr>
              <a:t>(ἀστέρες πλανῆται), </a:t>
            </a: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3600">
                <a:solidFill>
                  <a:srgbClr val="022698"/>
                </a:solidFill>
                <a:latin typeface="Arial" charset="0"/>
              </a:rPr>
              <a:t>"wandering stars"</a:t>
            </a:r>
            <a:endParaRPr lang="en-GB" sz="3600">
              <a:solidFill>
                <a:srgbClr val="022698"/>
              </a:solidFill>
              <a:latin typeface="Arial" charset="0"/>
            </a:endParaRP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3600" b="1">
              <a:solidFill>
                <a:srgbClr val="AA7C05"/>
              </a:solidFill>
              <a:latin typeface="Arial" charset="0"/>
            </a:endParaRP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3600" b="1">
              <a:solidFill>
                <a:srgbClr val="AA7C05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9962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4538" y="0"/>
            <a:ext cx="8264525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4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Planets Known in Ancient Times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371600"/>
            <a:ext cx="9431338" cy="4687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431800" lvl="1" indent="-215900">
              <a:lnSpc>
                <a:spcPct val="120000"/>
              </a:lnSpc>
              <a:spcBef>
                <a:spcPts val="788"/>
              </a:spcBef>
              <a:spcAft>
                <a:spcPct val="0"/>
              </a:spcAft>
              <a:buClr>
                <a:srgbClr val="2C5EFC"/>
              </a:buClr>
              <a:buSzTx/>
              <a:buFont typeface="Wingdings" charset="0"/>
              <a:buChar char="Ø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200" dirty="0">
                <a:solidFill>
                  <a:srgbClr val="C74444"/>
                </a:solidFill>
                <a:latin typeface="Arial" charset="0"/>
                <a:ea typeface="ＭＳ Ｐゴシック" charset="0"/>
              </a:rPr>
              <a:t> Mercury: </a:t>
            </a:r>
            <a:r>
              <a:rPr lang="en-GB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difficult to see, </a:t>
            </a:r>
            <a:r>
              <a:rPr lang="en-GB" u="sng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always close to Sun in sky</a:t>
            </a:r>
          </a:p>
          <a:p>
            <a:pPr marL="431800" lvl="1" indent="-215900">
              <a:lnSpc>
                <a:spcPct val="120000"/>
              </a:lnSpc>
              <a:spcBef>
                <a:spcPts val="788"/>
              </a:spcBef>
              <a:spcAft>
                <a:spcPct val="0"/>
              </a:spcAft>
              <a:buClr>
                <a:srgbClr val="2C5EFC"/>
              </a:buClr>
              <a:buSzTx/>
              <a:buFont typeface="Wingdings" charset="0"/>
              <a:buChar char="Ø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200" dirty="0">
                <a:solidFill>
                  <a:srgbClr val="C74444"/>
                </a:solidFill>
                <a:latin typeface="Arial" charset="0"/>
                <a:ea typeface="ＭＳ Ｐゴシック" charset="0"/>
              </a:rPr>
              <a:t> Venus: </a:t>
            </a:r>
            <a:r>
              <a:rPr lang="en-GB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very bright, </a:t>
            </a:r>
            <a:r>
              <a:rPr lang="en-GB" u="sng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always close to Sun in sky, but   	can be farther from Sun than Mercury</a:t>
            </a:r>
            <a:endParaRPr lang="en-GB" dirty="0">
              <a:solidFill>
                <a:srgbClr val="008000"/>
              </a:solidFill>
              <a:latin typeface="Arial" charset="0"/>
              <a:ea typeface="ＭＳ Ｐゴシック" charset="0"/>
            </a:endParaRPr>
          </a:p>
          <a:p>
            <a:pPr marL="431800" lvl="1" indent="-215900">
              <a:lnSpc>
                <a:spcPct val="120000"/>
              </a:lnSpc>
              <a:spcBef>
                <a:spcPts val="788"/>
              </a:spcBef>
              <a:spcAft>
                <a:spcPct val="0"/>
              </a:spcAft>
              <a:buClr>
                <a:srgbClr val="2C5EFC"/>
              </a:buClr>
              <a:buSzTx/>
              <a:buFont typeface="Wingdings" charset="0"/>
              <a:buChar char="Ø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 sz="3200" dirty="0">
              <a:solidFill>
                <a:srgbClr val="C74444"/>
              </a:solidFill>
              <a:latin typeface="Arial" charset="0"/>
              <a:ea typeface="ＭＳ Ｐゴシック" charset="0"/>
            </a:endParaRPr>
          </a:p>
          <a:p>
            <a:pPr marL="431800" lvl="1" indent="-215900">
              <a:lnSpc>
                <a:spcPct val="120000"/>
              </a:lnSpc>
              <a:spcBef>
                <a:spcPts val="788"/>
              </a:spcBef>
              <a:spcAft>
                <a:spcPct val="0"/>
              </a:spcAft>
              <a:buClr>
                <a:srgbClr val="2C5EFC"/>
              </a:buClr>
              <a:buSzTx/>
              <a:buFont typeface="Wingdings" charset="0"/>
              <a:buChar char="Ø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200" dirty="0">
                <a:solidFill>
                  <a:srgbClr val="C74444"/>
                </a:solidFill>
                <a:latin typeface="Arial" charset="0"/>
                <a:ea typeface="ＭＳ Ｐゴシック" charset="0"/>
              </a:rPr>
              <a:t> Mars: </a:t>
            </a:r>
            <a:r>
              <a:rPr lang="en-GB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bright and noticeably red</a:t>
            </a:r>
          </a:p>
          <a:p>
            <a:pPr marL="431800" lvl="1" indent="-215900">
              <a:lnSpc>
                <a:spcPct val="120000"/>
              </a:lnSpc>
              <a:spcBef>
                <a:spcPts val="788"/>
              </a:spcBef>
              <a:spcAft>
                <a:spcPct val="0"/>
              </a:spcAft>
              <a:buClr>
                <a:srgbClr val="2C5EFC"/>
              </a:buClr>
              <a:buSzTx/>
              <a:buFont typeface="Wingdings" charset="0"/>
              <a:buChar char="Ø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200" dirty="0">
                <a:solidFill>
                  <a:srgbClr val="C74444"/>
                </a:solidFill>
                <a:latin typeface="Arial" charset="0"/>
                <a:ea typeface="ＭＳ Ｐゴシック" charset="0"/>
              </a:rPr>
              <a:t> Jupiter: </a:t>
            </a:r>
            <a:r>
              <a:rPr lang="en-GB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very bright</a:t>
            </a:r>
          </a:p>
          <a:p>
            <a:pPr marL="431800" lvl="1" indent="-215900">
              <a:lnSpc>
                <a:spcPct val="120000"/>
              </a:lnSpc>
              <a:spcBef>
                <a:spcPts val="788"/>
              </a:spcBef>
              <a:spcAft>
                <a:spcPct val="0"/>
              </a:spcAft>
              <a:buClr>
                <a:srgbClr val="2C5EFC"/>
              </a:buClr>
              <a:buSzTx/>
              <a:buFont typeface="Wingdings" charset="0"/>
              <a:buChar char="Ø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3200" dirty="0">
                <a:solidFill>
                  <a:srgbClr val="C74444"/>
                </a:solidFill>
                <a:latin typeface="Arial" charset="0"/>
                <a:ea typeface="ＭＳ Ｐゴシック" charset="0"/>
              </a:rPr>
              <a:t> Saturn: </a:t>
            </a:r>
            <a:r>
              <a:rPr lang="en-GB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moderately bright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3538" y="954088"/>
            <a:ext cx="3429000" cy="533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“inferior planets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”: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3538" y="3468688"/>
            <a:ext cx="9296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“superior planets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”: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(no restrictions relative to Sun)</a:t>
            </a:r>
          </a:p>
        </p:txBody>
      </p:sp>
    </p:spTree>
    <p:extLst>
      <p:ext uri="{BB962C8B-B14F-4D97-AF65-F5344CB8AC3E}">
        <p14:creationId xmlns:p14="http://schemas.microsoft.com/office/powerpoint/2010/main" val="1977331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3" grpId="0" build="p" autoUpdateAnimBg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8731" y="1716087"/>
            <a:ext cx="7298531" cy="426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431800" lvl="1" indent="-215900">
              <a:spcBef>
                <a:spcPts val="788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24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Roman gods associated with planets</a:t>
            </a:r>
          </a:p>
          <a:p>
            <a:pPr marL="647700" lvl="2">
              <a:spcBef>
                <a:spcPts val="788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1. </a:t>
            </a:r>
            <a:r>
              <a:rPr lang="en-GB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Satur</a:t>
            </a:r>
            <a:r>
              <a:rPr lang="en-GB" dirty="0">
                <a:latin typeface="Arial" charset="0"/>
                <a:ea typeface="ＭＳ Ｐゴシック" charset="0"/>
              </a:rPr>
              <a:t>n: </a:t>
            </a: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Saturday</a:t>
            </a:r>
            <a:endParaRPr lang="en-GB" dirty="0">
              <a:solidFill>
                <a:srgbClr val="F4E7B7"/>
              </a:solidFill>
              <a:latin typeface="Arial" charset="0"/>
              <a:ea typeface="ＭＳ Ｐゴシック" charset="0"/>
            </a:endParaRPr>
          </a:p>
          <a:p>
            <a:pPr marL="647700" lvl="2">
              <a:spcBef>
                <a:spcPts val="788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2. </a:t>
            </a:r>
            <a:r>
              <a:rPr lang="en-GB" dirty="0">
                <a:latin typeface="Arial" charset="0"/>
                <a:ea typeface="ＭＳ Ｐゴシック" charset="0"/>
              </a:rPr>
              <a:t>Sun:</a:t>
            </a: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 Sunday</a:t>
            </a:r>
          </a:p>
          <a:p>
            <a:pPr marL="647700" lvl="2">
              <a:spcBef>
                <a:spcPts val="788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3. </a:t>
            </a:r>
            <a:r>
              <a:rPr lang="en-GB" dirty="0">
                <a:latin typeface="Arial" charset="0"/>
                <a:ea typeface="ＭＳ Ｐゴシック" charset="0"/>
              </a:rPr>
              <a:t>Moon: </a:t>
            </a: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Monday</a:t>
            </a:r>
          </a:p>
          <a:p>
            <a:pPr marL="431800" lvl="1" indent="-215900">
              <a:spcBef>
                <a:spcPts val="788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24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Anglo-Saxon or Nordic analogues to Roman gods</a:t>
            </a:r>
          </a:p>
          <a:p>
            <a:pPr marL="647700" lvl="2">
              <a:spcBef>
                <a:spcPts val="788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4. </a:t>
            </a:r>
            <a:r>
              <a:rPr lang="en-GB" dirty="0">
                <a:latin typeface="Arial" charset="0"/>
                <a:ea typeface="ＭＳ Ｐゴシック" charset="0"/>
              </a:rPr>
              <a:t>Mars: </a:t>
            </a: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Tuesday (</a:t>
            </a:r>
            <a:r>
              <a:rPr lang="en-GB" dirty="0" err="1">
                <a:solidFill>
                  <a:schemeClr val="hlink"/>
                </a:solidFill>
                <a:latin typeface="Arial" charset="0"/>
                <a:ea typeface="ＭＳ Ｐゴシック" charset="0"/>
              </a:rPr>
              <a:t>Tiw</a:t>
            </a:r>
            <a:r>
              <a:rPr lang="ja-JP" alt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’</a:t>
            </a:r>
            <a:r>
              <a:rPr lang="en-GB" altLang="ja-JP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s day)</a:t>
            </a:r>
          </a:p>
          <a:p>
            <a:pPr marL="647700" lvl="2">
              <a:spcBef>
                <a:spcPts val="788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5.</a:t>
            </a:r>
            <a:r>
              <a:rPr lang="en-GB" dirty="0">
                <a:solidFill>
                  <a:srgbClr val="FFC400"/>
                </a:solidFill>
                <a:latin typeface="Arial" charset="0"/>
                <a:ea typeface="ＭＳ Ｐゴシック" charset="0"/>
              </a:rPr>
              <a:t> </a:t>
            </a:r>
            <a:r>
              <a:rPr lang="en-GB" dirty="0">
                <a:latin typeface="Arial" charset="0"/>
                <a:ea typeface="ＭＳ Ｐゴシック" charset="0"/>
              </a:rPr>
              <a:t>Mercury: </a:t>
            </a: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Wednesday (</a:t>
            </a:r>
            <a:r>
              <a:rPr lang="en-GB" dirty="0" err="1">
                <a:solidFill>
                  <a:schemeClr val="hlink"/>
                </a:solidFill>
                <a:latin typeface="Arial" charset="0"/>
                <a:ea typeface="ＭＳ Ｐゴシック" charset="0"/>
              </a:rPr>
              <a:t>Woden</a:t>
            </a:r>
            <a:r>
              <a:rPr lang="ja-JP" alt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’</a:t>
            </a:r>
            <a:r>
              <a:rPr lang="en-GB" altLang="ja-JP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s day)</a:t>
            </a:r>
            <a:endParaRPr lang="en-GB" altLang="ja-JP" u="sng" dirty="0">
              <a:solidFill>
                <a:schemeClr val="hlink"/>
              </a:solidFill>
              <a:latin typeface="Arial" charset="0"/>
              <a:ea typeface="ＭＳ Ｐゴシック" charset="0"/>
            </a:endParaRPr>
          </a:p>
          <a:p>
            <a:pPr marL="647700" lvl="2">
              <a:spcBef>
                <a:spcPts val="788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6. </a:t>
            </a:r>
            <a:r>
              <a:rPr lang="en-GB" dirty="0">
                <a:latin typeface="Arial" charset="0"/>
                <a:ea typeface="ＭＳ Ｐゴシック" charset="0"/>
              </a:rPr>
              <a:t>Jupiter: </a:t>
            </a: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Thursday (Thor</a:t>
            </a:r>
            <a:r>
              <a:rPr lang="ja-JP" alt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’</a:t>
            </a:r>
            <a:r>
              <a:rPr lang="en-GB" altLang="ja-JP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s day)</a:t>
            </a:r>
          </a:p>
          <a:p>
            <a:pPr marL="647700" lvl="2">
              <a:spcBef>
                <a:spcPts val="788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7.</a:t>
            </a:r>
            <a:r>
              <a:rPr lang="en-GB" dirty="0">
                <a:solidFill>
                  <a:srgbClr val="FFC400"/>
                </a:solidFill>
                <a:latin typeface="Arial" charset="0"/>
                <a:ea typeface="ＭＳ Ｐゴシック" charset="0"/>
              </a:rPr>
              <a:t> </a:t>
            </a:r>
            <a:r>
              <a:rPr lang="en-GB" dirty="0">
                <a:latin typeface="Arial" charset="0"/>
                <a:ea typeface="ＭＳ Ｐゴシック" charset="0"/>
              </a:rPr>
              <a:t>Venus: </a:t>
            </a:r>
            <a:r>
              <a:rPr lang="en-GB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Friday (Frey’s</a:t>
            </a:r>
            <a:r>
              <a:rPr lang="en-GB" altLang="ja-JP" dirty="0">
                <a:solidFill>
                  <a:schemeClr val="hlink"/>
                </a:solidFill>
                <a:latin typeface="Arial" charset="0"/>
                <a:ea typeface="ＭＳ Ｐゴシック" charset="0"/>
              </a:rPr>
              <a:t> day)</a:t>
            </a:r>
            <a:endParaRPr lang="en-US" dirty="0">
              <a:solidFill>
                <a:srgbClr val="C3FFF5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21531" y="547687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4492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dirty="0" smtClean="0">
                <a:solidFill>
                  <a:srgbClr val="0000FF"/>
                </a:solidFill>
                <a:latin typeface="Arial" charset="0"/>
              </a:rPr>
              <a:t>The 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seven days of the </a:t>
            </a:r>
            <a:r>
              <a:rPr lang="en-GB" dirty="0" smtClean="0">
                <a:solidFill>
                  <a:srgbClr val="0000FF"/>
                </a:solidFill>
                <a:latin typeface="Arial" charset="0"/>
              </a:rPr>
              <a:t>week are named after the 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seven objects visible to the unaided eye in the sky that move independently of the stars.</a:t>
            </a:r>
            <a:endParaRPr lang="en-GB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7450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build="p" autoUpdateAnimBg="0"/>
      <p:bldP spid="4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475" y="1600200"/>
            <a:ext cx="926306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339725" indent="-339725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GB" dirty="0">
                <a:solidFill>
                  <a:schemeClr val="hlink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On short term (</a:t>
            </a:r>
            <a:r>
              <a:rPr lang="en-GB" dirty="0">
                <a:solidFill>
                  <a:srgbClr val="FF0000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minutes, hours</a:t>
            </a:r>
            <a:r>
              <a:rPr lang="en-GB" dirty="0">
                <a:solidFill>
                  <a:srgbClr val="0000FF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), planets appear to move </a:t>
            </a:r>
            <a:r>
              <a:rPr lang="en-GB" dirty="0" smtClean="0">
                <a:solidFill>
                  <a:srgbClr val="0000FF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 with </a:t>
            </a:r>
            <a:r>
              <a:rPr lang="en-GB" dirty="0">
                <a:solidFill>
                  <a:srgbClr val="0000FF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the stars, east to west, making a full circuit around the sky (meridian to meridian) in approximately one day </a:t>
            </a:r>
          </a:p>
          <a:p>
            <a:pPr marL="339725" indent="-339725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0"/>
              <a:buNone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GB" dirty="0">
              <a:solidFill>
                <a:srgbClr val="0000FF"/>
              </a:solidFill>
              <a:latin typeface="Arial Narrow" charset="0"/>
              <a:ea typeface="ＭＳ Ｐゴシック" charset="0"/>
              <a:cs typeface="ＭＳ Ｐゴシック" charset="0"/>
            </a:endParaRPr>
          </a:p>
          <a:p>
            <a:pPr marL="339725" indent="-339725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charset="0"/>
              <a:buChar char="Ø"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GB" dirty="0">
                <a:solidFill>
                  <a:srgbClr val="0000FF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 On the longer timescale (</a:t>
            </a:r>
            <a:r>
              <a:rPr lang="en-GB" dirty="0">
                <a:solidFill>
                  <a:srgbClr val="FF0000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days, weeks, months</a:t>
            </a:r>
            <a:r>
              <a:rPr lang="en-GB" dirty="0">
                <a:solidFill>
                  <a:srgbClr val="0000FF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), planets </a:t>
            </a:r>
            <a:r>
              <a:rPr lang="en-GB" b="1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charset="0"/>
                <a:ea typeface="ＭＳ Ｐゴシック" charset="0"/>
                <a:cs typeface="ＭＳ Ｐゴシック" charset="0"/>
              </a:rPr>
              <a:t>USUALLY</a:t>
            </a:r>
            <a:r>
              <a:rPr lang="en-GB" dirty="0" smtClean="0">
                <a:solidFill>
                  <a:srgbClr val="0000FF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 move </a:t>
            </a:r>
            <a:r>
              <a:rPr lang="en-GB" dirty="0">
                <a:solidFill>
                  <a:srgbClr val="0000FF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slowly eastward relative to the stars: different planets moving at different rates</a:t>
            </a:r>
          </a:p>
          <a:p>
            <a:pPr marL="0" indent="0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chemeClr val="accent1"/>
              </a:buClr>
              <a:buSzPct val="100000"/>
              <a:buNone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GB" dirty="0">
              <a:solidFill>
                <a:schemeClr val="hlink"/>
              </a:solidFill>
              <a:latin typeface="Arial Narro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0" name="Rectangle 3"/>
          <p:cNvSpPr>
            <a:spLocks noChangeArrowheads="1"/>
          </p:cNvSpPr>
          <p:nvPr/>
        </p:nvSpPr>
        <p:spPr bwMode="auto">
          <a:xfrm>
            <a:off x="2514600" y="533400"/>
            <a:ext cx="503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sz="3600" b="1">
                <a:solidFill>
                  <a:srgbClr val="AA7C05"/>
                </a:solidFill>
                <a:latin typeface="Arial" charset="0"/>
              </a:rPr>
              <a:t>Motions of the planets</a:t>
            </a:r>
            <a:endParaRPr lang="en-US" sz="3600" b="1">
              <a:solidFill>
                <a:srgbClr val="AA7C05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324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0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2100" r="26311" b="1291"/>
          <a:stretch>
            <a:fillRect/>
          </a:stretch>
        </p:blipFill>
        <p:spPr bwMode="auto">
          <a:xfrm>
            <a:off x="2895600" y="0"/>
            <a:ext cx="6824663" cy="675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0" y="0"/>
            <a:ext cx="5257800" cy="6480175"/>
          </a:xfrm>
          <a:prstGeom prst="roundRect">
            <a:avLst>
              <a:gd name="adj" fmla="val 51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2931" y="649287"/>
            <a:ext cx="3898900" cy="2792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hangingPunct="0">
              <a:lnSpc>
                <a:spcPct val="110000"/>
              </a:lnSpc>
              <a:spcBef>
                <a:spcPts val="775"/>
              </a:spcBef>
              <a:buClr>
                <a:schemeClr val="accent1"/>
              </a:buClr>
              <a:buSzPct val="100000"/>
            </a:pPr>
            <a:r>
              <a:rPr lang="en-GB" sz="3200" dirty="0" smtClean="0">
                <a:solidFill>
                  <a:srgbClr val="FFFFFF"/>
                </a:solidFill>
                <a:latin typeface="Arial Narrow" charset="0"/>
              </a:rPr>
              <a:t>Planets </a:t>
            </a:r>
            <a:r>
              <a:rPr lang="en-GB" sz="3200" dirty="0">
                <a:solidFill>
                  <a:srgbClr val="FFFFFF"/>
                </a:solidFill>
                <a:latin typeface="Arial Narrow" charset="0"/>
              </a:rPr>
              <a:t>are </a:t>
            </a:r>
            <a:r>
              <a:rPr lang="en-GB" sz="3200" dirty="0" smtClean="0">
                <a:solidFill>
                  <a:srgbClr val="FFFFFF"/>
                </a:solidFill>
                <a:latin typeface="Arial Narrow" charset="0"/>
              </a:rPr>
              <a:t>always seen </a:t>
            </a:r>
            <a:r>
              <a:rPr lang="en-GB" sz="3200" dirty="0">
                <a:solidFill>
                  <a:srgbClr val="FFFFFF"/>
                </a:solidFill>
                <a:latin typeface="Arial Narrow" charset="0"/>
              </a:rPr>
              <a:t>close to the </a:t>
            </a:r>
            <a:r>
              <a:rPr lang="ja-JP" altLang="en-GB" sz="3200" dirty="0" smtClean="0">
                <a:solidFill>
                  <a:srgbClr val="FFFFFF"/>
                </a:solidFill>
                <a:latin typeface="Arial Narrow" charset="0"/>
              </a:rPr>
              <a:t>“</a:t>
            </a:r>
            <a:r>
              <a:rPr lang="en-GB" altLang="ja-JP" sz="3200" dirty="0">
                <a:solidFill>
                  <a:srgbClr val="FFFFFF"/>
                </a:solidFill>
                <a:latin typeface="Arial Narrow" charset="0"/>
              </a:rPr>
              <a:t>E</a:t>
            </a:r>
            <a:r>
              <a:rPr lang="en-GB" altLang="ja-JP" sz="3200" dirty="0" smtClean="0">
                <a:solidFill>
                  <a:srgbClr val="FFFFFF"/>
                </a:solidFill>
                <a:latin typeface="Arial Narrow" charset="0"/>
              </a:rPr>
              <a:t>cliptic</a:t>
            </a:r>
            <a:r>
              <a:rPr lang="ja-JP" altLang="en-GB" sz="3200" dirty="0">
                <a:solidFill>
                  <a:srgbClr val="FFFFFF"/>
                </a:solidFill>
                <a:latin typeface="Arial Narrow" charset="0"/>
              </a:rPr>
              <a:t>”</a:t>
            </a:r>
            <a:r>
              <a:rPr lang="en-GB" altLang="ja-JP" sz="3200" dirty="0">
                <a:solidFill>
                  <a:srgbClr val="FFFFFF"/>
                </a:solidFill>
                <a:latin typeface="Arial Narrow" charset="0"/>
              </a:rPr>
              <a:t>, the apparent annual path of the sun through the sky.</a:t>
            </a:r>
            <a:endParaRPr lang="en-GB" sz="3200" dirty="0">
              <a:solidFill>
                <a:srgbClr val="FFFFFF"/>
              </a:solidFill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3783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" y="3087687"/>
            <a:ext cx="800100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five-planets-late-july-2016-venus-mercury-jupiter-mars-saturn-e14696472416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31" y="-1184276"/>
            <a:ext cx="7603332" cy="42768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17331" y="344487"/>
            <a:ext cx="226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Early August 2016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91752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3"/>
          <p:cNvSpPr txBox="1">
            <a:spLocks noChangeArrowheads="1"/>
          </p:cNvSpPr>
          <p:nvPr/>
        </p:nvSpPr>
        <p:spPr bwMode="auto">
          <a:xfrm>
            <a:off x="1600200" y="1752600"/>
            <a:ext cx="68580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dirty="0">
                <a:solidFill>
                  <a:srgbClr val="824F1C"/>
                </a:solidFill>
                <a:latin typeface="Arial Narrow" charset="0"/>
              </a:rPr>
              <a:t>P</a:t>
            </a:r>
            <a:r>
              <a:rPr lang="en-GB" dirty="0" smtClean="0">
                <a:solidFill>
                  <a:srgbClr val="824F1C"/>
                </a:solidFill>
                <a:latin typeface="Arial Narrow" charset="0"/>
              </a:rPr>
              <a:t>lanets </a:t>
            </a:r>
            <a:r>
              <a:rPr lang="en-GB" dirty="0">
                <a:solidFill>
                  <a:srgbClr val="824F1C"/>
                </a:solidFill>
                <a:latin typeface="Arial Narrow" charset="0"/>
              </a:rPr>
              <a:t>occasionally reverse their motion relative to the stars, moving slowly westward relative to the stars, for a few </a:t>
            </a:r>
            <a:r>
              <a:rPr lang="en-GB" dirty="0" smtClean="0">
                <a:solidFill>
                  <a:srgbClr val="824F1C"/>
                </a:solidFill>
                <a:latin typeface="Arial Narrow" charset="0"/>
              </a:rPr>
              <a:t>days: </a:t>
            </a:r>
            <a:endParaRPr lang="en-GB" dirty="0">
              <a:solidFill>
                <a:srgbClr val="824F1C"/>
              </a:solidFill>
              <a:latin typeface="Arial Narrow" charset="0"/>
            </a:endParaRPr>
          </a:p>
          <a:p>
            <a:pPr algn="ctr">
              <a:spcBef>
                <a:spcPct val="50000"/>
              </a:spcBef>
            </a:pPr>
            <a:r>
              <a:rPr lang="ja-JP" altLang="en-GB" sz="3200" u="sng" dirty="0">
                <a:solidFill>
                  <a:srgbClr val="F0574A"/>
                </a:solidFill>
                <a:latin typeface="Arial Narrow" charset="0"/>
              </a:rPr>
              <a:t>“</a:t>
            </a:r>
            <a:r>
              <a:rPr lang="en-GB" altLang="ja-JP" sz="3200" u="sng" dirty="0">
                <a:solidFill>
                  <a:srgbClr val="F0574A"/>
                </a:solidFill>
                <a:latin typeface="Arial Narrow" charset="0"/>
              </a:rPr>
              <a:t>apparent retrograde motion</a:t>
            </a:r>
            <a:r>
              <a:rPr lang="ja-JP" altLang="en-GB" sz="3200" u="sng" dirty="0">
                <a:solidFill>
                  <a:srgbClr val="F0574A"/>
                </a:solidFill>
                <a:latin typeface="Arial Narrow" charset="0"/>
              </a:rPr>
              <a:t>”</a:t>
            </a:r>
            <a:endParaRPr lang="en-GB" altLang="ja-JP" dirty="0">
              <a:solidFill>
                <a:srgbClr val="F0574A"/>
              </a:solidFill>
              <a:latin typeface="Arial Narrow" charset="0"/>
            </a:endParaRPr>
          </a:p>
          <a:p>
            <a:pPr>
              <a:spcBef>
                <a:spcPct val="50000"/>
              </a:spcBef>
            </a:pPr>
            <a:endParaRPr lang="en-US" dirty="0" smtClean="0">
              <a:solidFill>
                <a:srgbClr val="FFC400"/>
              </a:solidFill>
            </a:endParaRPr>
          </a:p>
          <a:p>
            <a:pPr>
              <a:spcBef>
                <a:spcPct val="50000"/>
              </a:spcBef>
            </a:pPr>
            <a:r>
              <a:rPr lang="en-GB" dirty="0" smtClean="0">
                <a:solidFill>
                  <a:srgbClr val="824F1C"/>
                </a:solidFill>
                <a:latin typeface="Arial Narrow" charset="0"/>
              </a:rPr>
              <a:t>This effect is most pronounced with Mars.</a:t>
            </a:r>
            <a:endParaRPr lang="en-US" dirty="0">
              <a:solidFill>
                <a:srgbClr val="FFC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9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 descr="marsmovi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698500"/>
            <a:ext cx="762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" name="TextBox 2"/>
          <p:cNvSpPr txBox="1">
            <a:spLocks noChangeArrowheads="1"/>
          </p:cNvSpPr>
          <p:nvPr/>
        </p:nvSpPr>
        <p:spPr bwMode="auto">
          <a:xfrm>
            <a:off x="4249738" y="115888"/>
            <a:ext cx="152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North</a:t>
            </a:r>
          </a:p>
        </p:txBody>
      </p:sp>
      <p:sp>
        <p:nvSpPr>
          <p:cNvPr id="68611" name="TextBox 3"/>
          <p:cNvSpPr txBox="1">
            <a:spLocks noChangeArrowheads="1"/>
          </p:cNvSpPr>
          <p:nvPr/>
        </p:nvSpPr>
        <p:spPr bwMode="auto">
          <a:xfrm>
            <a:off x="-246063" y="2630488"/>
            <a:ext cx="1524001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East</a:t>
            </a:r>
          </a:p>
        </p:txBody>
      </p:sp>
      <p:sp>
        <p:nvSpPr>
          <p:cNvPr id="68612" name="TextBox 4"/>
          <p:cNvSpPr txBox="1">
            <a:spLocks noChangeArrowheads="1"/>
          </p:cNvSpPr>
          <p:nvPr/>
        </p:nvSpPr>
        <p:spPr bwMode="auto">
          <a:xfrm>
            <a:off x="8516938" y="2630488"/>
            <a:ext cx="152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West</a:t>
            </a:r>
          </a:p>
        </p:txBody>
      </p:sp>
      <p:sp>
        <p:nvSpPr>
          <p:cNvPr id="68613" name="TextBox 5"/>
          <p:cNvSpPr txBox="1">
            <a:spLocks noChangeArrowheads="1"/>
          </p:cNvSpPr>
          <p:nvPr/>
        </p:nvSpPr>
        <p:spPr bwMode="auto">
          <a:xfrm>
            <a:off x="4249738" y="5840413"/>
            <a:ext cx="152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355196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640233" cy="6480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1531" y="2249487"/>
            <a:ext cx="3886200" cy="409855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Monday, Sept. 12</a:t>
            </a:r>
          </a:p>
          <a:p>
            <a:pPr algn="ctr">
              <a:lnSpc>
                <a:spcPct val="200000"/>
              </a:lnSpc>
            </a:pP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Swain West 007</a:t>
            </a:r>
          </a:p>
          <a:p>
            <a:pPr algn="ctr">
              <a:lnSpc>
                <a:spcPct val="200000"/>
              </a:lnSpc>
            </a:pP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7:00 pm (153 minutes)</a:t>
            </a:r>
          </a:p>
          <a:p>
            <a:pPr algn="ctr">
              <a:lnSpc>
                <a:spcPct val="200000"/>
              </a:lnSpc>
            </a:pP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Winner of several awards</a:t>
            </a:r>
          </a:p>
          <a:p>
            <a:pPr algn="ctr">
              <a:lnSpc>
                <a:spcPct val="200000"/>
              </a:lnSpc>
            </a:pP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BYOP</a:t>
            </a:r>
          </a:p>
          <a:p>
            <a:pPr algn="ctr">
              <a:lnSpc>
                <a:spcPct val="200000"/>
              </a:lnSpc>
            </a:pPr>
            <a:r>
              <a:rPr lang="en-US" sz="2200" dirty="0" smtClean="0">
                <a:solidFill>
                  <a:srgbClr val="FFFFFF"/>
                </a:solidFill>
                <a:latin typeface="+mj-lt"/>
              </a:rPr>
              <a:t>(Bring Your Own Popcorn)</a:t>
            </a:r>
            <a:endParaRPr lang="en-US" sz="2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594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12284959-planet-earth-earth-globe-3d-render-maps-courtesy-of-nas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38" y="93663"/>
            <a:ext cx="1662112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3" name="Text Box 2"/>
          <p:cNvSpPr txBox="1">
            <a:spLocks noChangeArrowheads="1"/>
          </p:cNvSpPr>
          <p:nvPr/>
        </p:nvSpPr>
        <p:spPr bwMode="auto">
          <a:xfrm>
            <a:off x="515938" y="693738"/>
            <a:ext cx="5715000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dirty="0" smtClean="0">
                <a:solidFill>
                  <a:srgbClr val="824F1C"/>
                </a:solidFill>
                <a:latin typeface="Arial" charset="0"/>
              </a:rPr>
              <a:t>The Greeks were well aware that the Earth is a sphere. </a:t>
            </a:r>
          </a:p>
          <a:p>
            <a:pPr marL="342900" indent="-342900" hangingPunct="0">
              <a:lnSpc>
                <a:spcPct val="95000"/>
              </a:lnSpc>
              <a:buClr>
                <a:srgbClr val="000000"/>
              </a:buClr>
              <a:buSzPct val="45000"/>
              <a:buFont typeface="Wingdings" charset="2"/>
              <a:buChar char="Ø"/>
              <a:defRPr/>
            </a:pPr>
            <a:r>
              <a:rPr lang="en-US" sz="2000" dirty="0" smtClean="0">
                <a:solidFill>
                  <a:srgbClr val="00A700"/>
                </a:solidFill>
                <a:latin typeface="Arial" charset="0"/>
              </a:rPr>
              <a:t>Ships disappear over horizon at sea</a:t>
            </a:r>
          </a:p>
          <a:p>
            <a:pPr marL="342900" indent="-342900" hangingPunct="0">
              <a:lnSpc>
                <a:spcPct val="95000"/>
              </a:lnSpc>
              <a:buClr>
                <a:srgbClr val="000000"/>
              </a:buClr>
              <a:buSzPct val="45000"/>
              <a:buFont typeface="Wingdings" charset="2"/>
              <a:buChar char="Ø"/>
              <a:defRPr/>
            </a:pPr>
            <a:r>
              <a:rPr lang="en-US" sz="2000" dirty="0" smtClean="0">
                <a:solidFill>
                  <a:srgbClr val="00A700"/>
                </a:solidFill>
                <a:latin typeface="Arial" charset="0"/>
              </a:rPr>
              <a:t>Earth’s curved shadow on moon during eclipse</a:t>
            </a:r>
          </a:p>
          <a:p>
            <a:pPr marL="342900" indent="-342900" hangingPunct="0">
              <a:lnSpc>
                <a:spcPct val="95000"/>
              </a:lnSpc>
              <a:buClr>
                <a:srgbClr val="000000"/>
              </a:buClr>
              <a:buSzPct val="45000"/>
              <a:buFont typeface="Wingdings" charset="2"/>
              <a:buChar char="Ø"/>
              <a:defRPr/>
            </a:pPr>
            <a:r>
              <a:rPr lang="en-US" sz="2000" dirty="0" smtClean="0">
                <a:solidFill>
                  <a:srgbClr val="00A700"/>
                </a:solidFill>
                <a:latin typeface="Arial" charset="0"/>
              </a:rPr>
              <a:t>North Star appears higher in the sky as you travel north </a:t>
            </a:r>
          </a:p>
          <a:p>
            <a:pPr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endParaRPr lang="en-US" dirty="0" smtClean="0">
              <a:solidFill>
                <a:srgbClr val="824F1C"/>
              </a:solidFill>
              <a:latin typeface="Arial" charset="0"/>
            </a:endParaRPr>
          </a:p>
          <a:p>
            <a:pPr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dirty="0" smtClean="0">
                <a:solidFill>
                  <a:srgbClr val="824F1C"/>
                </a:solidFill>
                <a:latin typeface="Arial" charset="0"/>
              </a:rPr>
              <a:t>They had an excellent idea of its true size.</a:t>
            </a:r>
          </a:p>
          <a:p>
            <a:pPr marL="342900" indent="-342900" hangingPunct="0">
              <a:lnSpc>
                <a:spcPct val="95000"/>
              </a:lnSpc>
              <a:buClr>
                <a:srgbClr val="000000"/>
              </a:buClr>
              <a:buSzPct val="45000"/>
              <a:buFont typeface="Wingdings" charset="2"/>
              <a:buChar char="Ø"/>
              <a:defRPr/>
            </a:pPr>
            <a:r>
              <a:rPr lang="en-US" sz="2000" dirty="0" smtClean="0">
                <a:solidFill>
                  <a:srgbClr val="00A700"/>
                </a:solidFill>
                <a:latin typeface="Arial" charset="0"/>
              </a:rPr>
              <a:t>Simultaneous Measurements of the Sun’s shadow at two locations on the Earth</a:t>
            </a:r>
          </a:p>
          <a:p>
            <a:pPr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endParaRPr lang="en-US" dirty="0" smtClean="0">
              <a:solidFill>
                <a:srgbClr val="824F1C"/>
              </a:solidFill>
              <a:latin typeface="Arial" charset="0"/>
            </a:endParaRPr>
          </a:p>
          <a:p>
            <a:pPr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US" dirty="0" smtClean="0">
                <a:solidFill>
                  <a:srgbClr val="824F1C"/>
                </a:solidFill>
                <a:latin typeface="Arial" charset="0"/>
              </a:rPr>
              <a:t>But how did the Earth fit in with the rest of the Universe?</a:t>
            </a:r>
            <a:endParaRPr lang="en-GB" dirty="0" smtClean="0">
              <a:solidFill>
                <a:srgbClr val="824F1C"/>
              </a:solidFill>
              <a:latin typeface="Arial" charset="0"/>
            </a:endParaRPr>
          </a:p>
          <a:p>
            <a:pPr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endParaRPr lang="en-GB" dirty="0" smtClean="0">
              <a:solidFill>
                <a:srgbClr val="824F1C"/>
              </a:solidFill>
              <a:latin typeface="Arial" charset="0"/>
            </a:endParaRPr>
          </a:p>
        </p:txBody>
      </p:sp>
      <p:sp>
        <p:nvSpPr>
          <p:cNvPr id="73732" name="Rectangle 8"/>
          <p:cNvSpPr>
            <a:spLocks noChangeArrowheads="1"/>
          </p:cNvSpPr>
          <p:nvPr/>
        </p:nvSpPr>
        <p:spPr bwMode="auto">
          <a:xfrm>
            <a:off x="6535738" y="2935288"/>
            <a:ext cx="3200400" cy="4206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3733" name="Rectangle 9"/>
          <p:cNvSpPr>
            <a:spLocks noChangeArrowheads="1"/>
          </p:cNvSpPr>
          <p:nvPr/>
        </p:nvSpPr>
        <p:spPr bwMode="auto">
          <a:xfrm>
            <a:off x="6459538" y="4267200"/>
            <a:ext cx="3200400" cy="649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2" name="Picture 1" descr="sperberdiagra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4360863"/>
            <a:ext cx="2319338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hips-over-horiz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38" y="1944688"/>
            <a:ext cx="27432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earth_shadow_on_mo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38" y="3438525"/>
            <a:ext cx="27432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2"/>
          <p:cNvSpPr txBox="1">
            <a:spLocks noChangeArrowheads="1"/>
          </p:cNvSpPr>
          <p:nvPr/>
        </p:nvSpPr>
        <p:spPr bwMode="auto">
          <a:xfrm>
            <a:off x="592138" y="1212850"/>
            <a:ext cx="8686800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3600" dirty="0">
              <a:solidFill>
                <a:srgbClr val="824F1C"/>
              </a:solidFill>
              <a:latin typeface="Arial" charset="0"/>
            </a:endParaRP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3600" dirty="0">
                <a:solidFill>
                  <a:srgbClr val="824F1C"/>
                </a:solidFill>
                <a:latin typeface="Arial" charset="0"/>
              </a:rPr>
              <a:t>Observations </a:t>
            </a:r>
            <a:r>
              <a:rPr lang="en-US" sz="3600" u="sng" dirty="0">
                <a:solidFill>
                  <a:srgbClr val="824F1C"/>
                </a:solidFill>
                <a:latin typeface="Arial" charset="0"/>
              </a:rPr>
              <a:t>were consistent with </a:t>
            </a:r>
            <a:r>
              <a:rPr lang="en-US" sz="3600" dirty="0">
                <a:solidFill>
                  <a:srgbClr val="824F1C"/>
                </a:solidFill>
                <a:latin typeface="Arial" charset="0"/>
              </a:rPr>
              <a:t>everything moving around </a:t>
            </a:r>
            <a:r>
              <a:rPr lang="en-US" sz="3600" dirty="0" smtClean="0">
                <a:solidFill>
                  <a:srgbClr val="824F1C"/>
                </a:solidFill>
                <a:latin typeface="Arial" charset="0"/>
              </a:rPr>
              <a:t>a fixed </a:t>
            </a:r>
            <a:r>
              <a:rPr lang="en-US" sz="3600" dirty="0">
                <a:solidFill>
                  <a:srgbClr val="824F1C"/>
                </a:solidFill>
                <a:latin typeface="Arial" charset="0"/>
              </a:rPr>
              <a:t>Earth, i.e., a “Geocentric” universe</a:t>
            </a:r>
            <a:endParaRPr lang="en-GB" sz="3600" dirty="0">
              <a:solidFill>
                <a:srgbClr val="824F1C"/>
              </a:solidFill>
              <a:latin typeface="Arial" charset="0"/>
            </a:endParaRP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3600" dirty="0">
              <a:solidFill>
                <a:srgbClr val="824F1C"/>
              </a:solidFill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668338" y="0"/>
            <a:ext cx="8686800" cy="631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3600">
              <a:solidFill>
                <a:srgbClr val="824F1C"/>
              </a:solidFill>
              <a:latin typeface="Arial" charset="0"/>
            </a:endParaRP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3600">
                <a:solidFill>
                  <a:srgbClr val="824F1C"/>
                </a:solidFill>
                <a:latin typeface="Arial" charset="0"/>
              </a:rPr>
              <a:t>The basic tenets of the Greek geocentric universe were established by the time of Aristotle and Plato, ~ 4</a:t>
            </a:r>
            <a:r>
              <a:rPr lang="en-US" sz="3600" baseline="30000">
                <a:solidFill>
                  <a:srgbClr val="824F1C"/>
                </a:solidFill>
                <a:latin typeface="Arial" charset="0"/>
              </a:rPr>
              <a:t>th</a:t>
            </a:r>
            <a:r>
              <a:rPr lang="en-US" sz="3600">
                <a:solidFill>
                  <a:srgbClr val="824F1C"/>
                </a:solidFill>
                <a:latin typeface="Arial" charset="0"/>
              </a:rPr>
              <a:t> Century BCE</a:t>
            </a:r>
            <a:endParaRPr lang="en-GB" sz="3600">
              <a:solidFill>
                <a:srgbClr val="824F1C"/>
              </a:solidFill>
              <a:latin typeface="Arial" charset="0"/>
            </a:endParaRP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3600">
              <a:solidFill>
                <a:srgbClr val="824F1C"/>
              </a:solidFill>
              <a:latin typeface="Arial" charset="0"/>
            </a:endParaRP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600">
                <a:solidFill>
                  <a:srgbClr val="824F1C"/>
                </a:solidFill>
                <a:latin typeface="Arial" charset="0"/>
              </a:rPr>
              <a:t>Claudius Ptolemy (100-170 CE) refined and espoused a model (the Ptolemaic model) that lasted for nearly 15 centuries.</a:t>
            </a: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3600">
              <a:solidFill>
                <a:srgbClr val="824F1C"/>
              </a:solidFill>
              <a:latin typeface="Arial" charset="0"/>
            </a:endParaRP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3600">
                <a:solidFill>
                  <a:srgbClr val="824F1C"/>
                </a:solidFill>
                <a:latin typeface="Arial" charset="0"/>
              </a:rPr>
              <a:t>It did a reasonably good job explaining these motions (testing)</a:t>
            </a:r>
          </a:p>
          <a:p>
            <a:pPr algn="ctr" eaLnBrk="1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3600">
              <a:solidFill>
                <a:srgbClr val="824F1C"/>
              </a:solidFill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28600"/>
            <a:ext cx="7940675" cy="1028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1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Claudius Ptolemy </a:t>
            </a:r>
            <a:r>
              <a:rPr lang="en-GB" sz="3600" b="1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(100-170 CE)</a:t>
            </a:r>
          </a:p>
        </p:txBody>
      </p:sp>
      <p:pic>
        <p:nvPicPr>
          <p:cNvPr id="7987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1636713"/>
            <a:ext cx="3082925" cy="329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5"/>
          <p:cNvSpPr txBox="1">
            <a:spLocks noChangeArrowheads="1"/>
          </p:cNvSpPr>
          <p:nvPr/>
        </p:nvSpPr>
        <p:spPr bwMode="auto">
          <a:xfrm>
            <a:off x="838200" y="1676400"/>
            <a:ext cx="4068763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  <a:buClr>
                <a:srgbClr val="000000"/>
              </a:buClr>
              <a:buSzPct val="60000"/>
              <a:buFont typeface="StarSymbol" charset="0"/>
              <a:buNone/>
            </a:pPr>
            <a:r>
              <a:rPr lang="en-GB" sz="2400" b="1">
                <a:solidFill>
                  <a:srgbClr val="004C4C"/>
                </a:solidFill>
                <a:latin typeface="Arial" charset="0"/>
                <a:cs typeface="HG Mincho Light J" charset="0"/>
              </a:rPr>
              <a:t>Developed a </a:t>
            </a:r>
            <a:r>
              <a:rPr lang="ja-JP" altLang="en-GB" sz="2400" b="1" u="sng">
                <a:solidFill>
                  <a:srgbClr val="004C4C"/>
                </a:solidFill>
                <a:latin typeface="Arial" charset="0"/>
                <a:cs typeface="HG Mincho Light J" charset="0"/>
              </a:rPr>
              <a:t>“</a:t>
            </a:r>
            <a:r>
              <a:rPr lang="en-GB" altLang="ja-JP" sz="2400" b="1" u="sng">
                <a:solidFill>
                  <a:srgbClr val="004C4C"/>
                </a:solidFill>
                <a:latin typeface="Arial" charset="0"/>
                <a:cs typeface="HG Mincho Light J" charset="0"/>
              </a:rPr>
              <a:t>geocentric</a:t>
            </a:r>
            <a:r>
              <a:rPr lang="ja-JP" altLang="en-GB" sz="2400" b="1" u="sng">
                <a:solidFill>
                  <a:srgbClr val="004C4C"/>
                </a:solidFill>
                <a:latin typeface="Arial" charset="0"/>
                <a:cs typeface="HG Mincho Light J" charset="0"/>
              </a:rPr>
              <a:t>”</a:t>
            </a:r>
            <a:r>
              <a:rPr lang="en-GB" altLang="ja-JP" sz="2400" b="1">
                <a:solidFill>
                  <a:srgbClr val="004C4C"/>
                </a:solidFill>
                <a:latin typeface="Arial" charset="0"/>
                <a:cs typeface="HG Mincho Light J" charset="0"/>
              </a:rPr>
              <a:t> model of the universe designed to fit the observational data.</a:t>
            </a:r>
            <a:endParaRPr lang="en-GB" sz="3200" b="1">
              <a:solidFill>
                <a:srgbClr val="004C4C"/>
              </a:solidFill>
              <a:latin typeface="Times New Roman" charset="0"/>
              <a:cs typeface="HG Mincho Light J" charset="0"/>
            </a:endParaRPr>
          </a:p>
        </p:txBody>
      </p:sp>
      <p:sp>
        <p:nvSpPr>
          <p:cNvPr id="79876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3886200"/>
            <a:ext cx="4648200" cy="2057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339725" indent="-339725" algn="ctr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Tx/>
              <a:buFont typeface="StarSymbol" charset="0"/>
              <a:buNone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GB" sz="2000" b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   </a:t>
            </a:r>
            <a:r>
              <a:rPr lang="en-GB"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rPr>
              <a:t>Ptolemy and later scientists were strongly influenced by the belief of Plato that …</a:t>
            </a:r>
            <a:endParaRPr lang="en-GB" sz="2400" b="1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algn="ctr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Tx/>
              <a:buFont typeface="StarSymbol" charset="0"/>
              <a:buNone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GB" sz="2400" b="1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algn="ctr" eaLnBrk="1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Tx/>
              <a:buFont typeface="StarSymbol" charset="0"/>
              <a:buNone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ja-JP" altLang="en-GB" sz="2400" b="1">
                <a:solidFill>
                  <a:srgbClr val="CC0099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GB" altLang="ja-JP" sz="2400" b="1">
                <a:solidFill>
                  <a:srgbClr val="CC0099"/>
                </a:solidFill>
                <a:latin typeface="Arial" charset="0"/>
                <a:ea typeface="ＭＳ Ｐゴシック" charset="0"/>
                <a:cs typeface="ＭＳ Ｐゴシック" charset="0"/>
              </a:rPr>
              <a:t>all natural motion is circular</a:t>
            </a:r>
            <a:r>
              <a:rPr lang="ja-JP" altLang="en-GB" sz="2400" b="1">
                <a:solidFill>
                  <a:srgbClr val="CC0099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GB" sz="2400" b="1">
              <a:solidFill>
                <a:srgbClr val="FFFF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2"/>
          <p:cNvSpPr txBox="1">
            <a:spLocks noChangeArrowheads="1"/>
          </p:cNvSpPr>
          <p:nvPr/>
        </p:nvSpPr>
        <p:spPr bwMode="auto">
          <a:xfrm>
            <a:off x="838200" y="1295400"/>
            <a:ext cx="7785100" cy="273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>
              <a:lnSpc>
                <a:spcPct val="95000"/>
              </a:lnSpc>
              <a:buClr>
                <a:srgbClr val="FF0000"/>
              </a:buClr>
              <a:buSzPct val="100000"/>
              <a:buFont typeface="StarSymbol" charset="0"/>
              <a:buNone/>
            </a:pPr>
            <a:r>
              <a:rPr lang="en-GB" sz="3600" dirty="0">
                <a:solidFill>
                  <a:srgbClr val="824F1C"/>
                </a:solidFill>
                <a:latin typeface="Arial" charset="0"/>
                <a:cs typeface="HG Mincho Light J" charset="0"/>
              </a:rPr>
              <a:t>  Although the geocentric model of Ptolemy gained </a:t>
            </a:r>
            <a:r>
              <a:rPr lang="en-GB" sz="3600" dirty="0" smtClean="0">
                <a:solidFill>
                  <a:srgbClr val="824F1C"/>
                </a:solidFill>
                <a:latin typeface="Arial" charset="0"/>
                <a:cs typeface="HG Mincho Light J" charset="0"/>
              </a:rPr>
              <a:t>dominance, </a:t>
            </a:r>
            <a:r>
              <a:rPr lang="en-US" sz="3600" dirty="0" smtClean="0">
                <a:solidFill>
                  <a:srgbClr val="824F1C"/>
                </a:solidFill>
                <a:latin typeface="Arial" charset="0"/>
                <a:cs typeface="HG Mincho Light J" charset="0"/>
              </a:rPr>
              <a:t>others </a:t>
            </a:r>
            <a:r>
              <a:rPr lang="en-US" sz="3600" dirty="0">
                <a:solidFill>
                  <a:srgbClr val="824F1C"/>
                </a:solidFill>
                <a:latin typeface="Arial" charset="0"/>
                <a:cs typeface="HG Mincho Light J" charset="0"/>
              </a:rPr>
              <a:t>actually proposed that the earth rotated daily and revolved around the </a:t>
            </a:r>
            <a:r>
              <a:rPr lang="en-US" sz="3600" dirty="0" smtClean="0">
                <a:solidFill>
                  <a:srgbClr val="824F1C"/>
                </a:solidFill>
                <a:latin typeface="Arial" charset="0"/>
                <a:cs typeface="HG Mincho Light J" charset="0"/>
              </a:rPr>
              <a:t>sun (a “heliocentric” model)</a:t>
            </a:r>
            <a:endParaRPr lang="en-GB" sz="3600" dirty="0">
              <a:solidFill>
                <a:srgbClr val="824F1C"/>
              </a:solidFill>
              <a:latin typeface="Arial" charset="0"/>
              <a:cs typeface="HG Mincho Light J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92931" y="13570"/>
            <a:ext cx="8305800" cy="1028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4000" b="1" dirty="0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Ptolemy</a:t>
            </a:r>
            <a:r>
              <a:rPr lang="ja-JP" altLang="en-GB" sz="4000" b="1" dirty="0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GB" altLang="ja-JP" sz="4000" b="1" dirty="0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s </a:t>
            </a:r>
            <a:r>
              <a:rPr lang="en-GB" altLang="ja-JP" sz="4000" b="1" u="sng" dirty="0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Geocentric</a:t>
            </a:r>
            <a:r>
              <a:rPr lang="en-GB" altLang="ja-JP" sz="4000" b="1" dirty="0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 Model</a:t>
            </a:r>
            <a:endParaRPr lang="en-GB" sz="4000" b="1" dirty="0">
              <a:solidFill>
                <a:srgbClr val="FF00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46884" name="Text Box 4"/>
          <p:cNvSpPr txBox="1">
            <a:spLocks noChangeArrowheads="1"/>
          </p:cNvSpPr>
          <p:nvPr/>
        </p:nvSpPr>
        <p:spPr bwMode="auto">
          <a:xfrm>
            <a:off x="5469731" y="1258887"/>
            <a:ext cx="3886993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195263" indent="-195263" eaLnBrk="0" hangingPunct="0"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  <a:buClr>
                <a:srgbClr val="FF0000"/>
              </a:buClr>
              <a:buSzPct val="93000"/>
              <a:buFont typeface="StarSymbol" charset="0"/>
              <a:buChar char="●"/>
            </a:pPr>
            <a:r>
              <a:rPr 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 A set of nested spheres (</a:t>
            </a:r>
            <a:r>
              <a:rPr lang="ja-JP" alt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“</a:t>
            </a:r>
            <a:r>
              <a:rPr lang="en-GB" altLang="ja-JP" dirty="0" err="1">
                <a:solidFill>
                  <a:srgbClr val="000066"/>
                </a:solidFill>
                <a:latin typeface="Arial" charset="0"/>
                <a:cs typeface="HG Mincho Light J" charset="0"/>
              </a:rPr>
              <a:t>deferents</a:t>
            </a:r>
            <a:r>
              <a:rPr lang="ja-JP" alt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”</a:t>
            </a:r>
            <a:r>
              <a:rPr lang="en-GB" altLang="ja-JP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) </a:t>
            </a:r>
            <a:r>
              <a:rPr lang="en-GB" altLang="ja-JP" dirty="0" err="1">
                <a:solidFill>
                  <a:srgbClr val="000066"/>
                </a:solidFill>
                <a:latin typeface="Arial" charset="0"/>
                <a:cs typeface="HG Mincho Light J" charset="0"/>
              </a:rPr>
              <a:t>centered</a:t>
            </a:r>
            <a:r>
              <a:rPr lang="en-GB" altLang="ja-JP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 on the nonrotating Earth &amp; rotating at differing rates.</a:t>
            </a:r>
          </a:p>
          <a:p>
            <a:pPr>
              <a:lnSpc>
                <a:spcPct val="95000"/>
              </a:lnSpc>
              <a:buClr>
                <a:srgbClr val="FF0000"/>
              </a:buClr>
              <a:buSzPct val="93000"/>
              <a:buFont typeface="StarSymbol" charset="0"/>
              <a:buChar char="●"/>
            </a:pPr>
            <a:endParaRPr lang="en-GB" dirty="0">
              <a:solidFill>
                <a:srgbClr val="000066"/>
              </a:solidFill>
              <a:latin typeface="Arial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93000"/>
              <a:buFont typeface="StarSymbol" charset="0"/>
              <a:buChar char="●"/>
            </a:pPr>
            <a:r>
              <a:rPr 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 Objects in the sky are </a:t>
            </a:r>
            <a:r>
              <a:rPr lang="ja-JP" alt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“</a:t>
            </a:r>
            <a:r>
              <a:rPr lang="en-GB" altLang="ja-JP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fixed</a:t>
            </a:r>
            <a:r>
              <a:rPr lang="ja-JP" alt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”</a:t>
            </a:r>
            <a:r>
              <a:rPr lang="en-GB" altLang="ja-JP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 to individual spheres, but not in a simple manner</a:t>
            </a:r>
            <a:endParaRPr lang="en-GB" i="1" dirty="0">
              <a:solidFill>
                <a:srgbClr val="FFC400"/>
              </a:solidFill>
              <a:latin typeface="Arial" charset="0"/>
              <a:cs typeface="HG Mincho Light J" charset="0"/>
            </a:endParaRPr>
          </a:p>
        </p:txBody>
      </p:sp>
      <p:pic>
        <p:nvPicPr>
          <p:cNvPr id="8397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" y="1258887"/>
            <a:ext cx="48006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884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1401763"/>
            <a:ext cx="6367462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962400" y="190500"/>
            <a:ext cx="4816475" cy="1028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eaLnBrk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600" b="1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Ptolemy</a:t>
            </a:r>
            <a:r>
              <a:rPr lang="ja-JP" altLang="en-GB" sz="3600" b="1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GB" altLang="ja-JP" sz="3600" b="1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s </a:t>
            </a:r>
            <a:r>
              <a:rPr lang="en-GB" altLang="ja-JP" sz="3600" b="1" u="sng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Geocentric</a:t>
            </a:r>
            <a:r>
              <a:rPr lang="en-GB" altLang="ja-JP" sz="3600" b="1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 Model</a:t>
            </a:r>
            <a:endParaRPr lang="en-GB" sz="3600" b="1">
              <a:solidFill>
                <a:srgbClr val="FF00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46884" name="Text Box 4"/>
          <p:cNvSpPr txBox="1">
            <a:spLocks noChangeArrowheads="1"/>
          </p:cNvSpPr>
          <p:nvPr/>
        </p:nvSpPr>
        <p:spPr bwMode="auto">
          <a:xfrm>
            <a:off x="134938" y="420688"/>
            <a:ext cx="38100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195263" indent="-195263" eaLnBrk="0" hangingPunct="0"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  <a:tab pos="642938" algn="l"/>
                <a:tab pos="1092200" algn="l"/>
                <a:tab pos="1541463" algn="l"/>
                <a:tab pos="1990725" algn="l"/>
                <a:tab pos="2439988" algn="l"/>
                <a:tab pos="2889250" algn="l"/>
                <a:tab pos="3338513" algn="l"/>
                <a:tab pos="3787775" algn="l"/>
                <a:tab pos="4237038" algn="l"/>
                <a:tab pos="4686300" algn="l"/>
                <a:tab pos="5135563" algn="l"/>
                <a:tab pos="5584825" algn="l"/>
                <a:tab pos="6034088" algn="l"/>
                <a:tab pos="6483350" algn="l"/>
                <a:tab pos="6932613" algn="l"/>
                <a:tab pos="7381875" algn="l"/>
                <a:tab pos="7831138" algn="l"/>
                <a:tab pos="8280400" algn="l"/>
                <a:tab pos="8729663" algn="l"/>
                <a:tab pos="9178925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  <a:buClr>
                <a:srgbClr val="FF0000"/>
              </a:buClr>
              <a:buSzPct val="93000"/>
              <a:buFont typeface="StarSymbol" charset="0"/>
              <a:buChar char="●"/>
            </a:pPr>
            <a:r>
              <a:rPr 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 Sun </a:t>
            </a:r>
            <a:r>
              <a:rPr lang="ja-JP" alt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“</a:t>
            </a:r>
            <a:r>
              <a:rPr lang="en-GB" altLang="ja-JP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orbits</a:t>
            </a:r>
            <a:r>
              <a:rPr lang="ja-JP" alt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”</a:t>
            </a:r>
            <a:r>
              <a:rPr lang="en-GB" altLang="ja-JP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 Earth – reflecting the rotation of its sphere</a:t>
            </a:r>
          </a:p>
          <a:p>
            <a:pPr>
              <a:lnSpc>
                <a:spcPct val="95000"/>
              </a:lnSpc>
              <a:buClr>
                <a:srgbClr val="FF0000"/>
              </a:buClr>
              <a:buSzPct val="93000"/>
              <a:buFont typeface="StarSymbol" charset="0"/>
              <a:buNone/>
            </a:pPr>
            <a:r>
              <a:rPr 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	</a:t>
            </a: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 typeface="StarSymbol" charset="0"/>
              <a:buChar char="●"/>
            </a:pPr>
            <a:r>
              <a:rPr 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Planets orbit on small circles </a:t>
            </a:r>
            <a:r>
              <a:rPr lang="en-GB" dirty="0">
                <a:solidFill>
                  <a:srgbClr val="0B952C"/>
                </a:solidFill>
                <a:latin typeface="Arial" charset="0"/>
                <a:cs typeface="HG Mincho Light J" charset="0"/>
              </a:rPr>
              <a:t>(epicycles)</a:t>
            </a:r>
            <a:r>
              <a:rPr 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 whose </a:t>
            </a:r>
            <a:r>
              <a:rPr lang="en-GB" dirty="0" err="1">
                <a:solidFill>
                  <a:srgbClr val="000066"/>
                </a:solidFill>
                <a:latin typeface="Arial" charset="0"/>
                <a:cs typeface="HG Mincho Light J" charset="0"/>
              </a:rPr>
              <a:t>centers</a:t>
            </a:r>
            <a:r>
              <a:rPr 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 are on spheres (</a:t>
            </a:r>
            <a:r>
              <a:rPr lang="en-GB" dirty="0" err="1">
                <a:solidFill>
                  <a:srgbClr val="000066"/>
                </a:solidFill>
                <a:latin typeface="Arial" charset="0"/>
                <a:cs typeface="HG Mincho Light J" charset="0"/>
              </a:rPr>
              <a:t>deferents</a:t>
            </a:r>
            <a:r>
              <a:rPr lang="en-GB" dirty="0">
                <a:solidFill>
                  <a:srgbClr val="000066"/>
                </a:solidFill>
                <a:latin typeface="Arial" charset="0"/>
                <a:cs typeface="HG Mincho Light J" charset="0"/>
              </a:rPr>
              <a:t>) that are rotating about the Earth </a:t>
            </a:r>
            <a:r>
              <a:rPr lang="en-GB" i="1" dirty="0">
                <a:solidFill>
                  <a:srgbClr val="0B952C"/>
                </a:solidFill>
                <a:latin typeface="Arial" charset="0"/>
                <a:cs typeface="HG Mincho Light J" charset="0"/>
              </a:rPr>
              <a:t>(this explains retrograde motion)</a:t>
            </a:r>
            <a:endParaRPr lang="en-GB" i="1" dirty="0">
              <a:solidFill>
                <a:srgbClr val="FFC400"/>
              </a:solidFill>
              <a:latin typeface="Arial" charset="0"/>
              <a:cs typeface="HG Mincho Light J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884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15888"/>
            <a:ext cx="8204200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6" name="Text Box 3"/>
          <p:cNvSpPr txBox="1">
            <a:spLocks noChangeArrowheads="1"/>
          </p:cNvSpPr>
          <p:nvPr/>
        </p:nvSpPr>
        <p:spPr bwMode="auto">
          <a:xfrm>
            <a:off x="134938" y="-36513"/>
            <a:ext cx="3108325" cy="7816851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  <a:buClr>
                <a:srgbClr val="FF0000"/>
              </a:buClr>
              <a:buSzPct val="100000"/>
            </a:pPr>
            <a:r>
              <a:rPr lang="en-GB" sz="2400" b="1">
                <a:solidFill>
                  <a:srgbClr val="000066"/>
                </a:solidFill>
                <a:latin typeface="Times New Roman" charset="0"/>
                <a:cs typeface="HG Mincho Light J" charset="0"/>
              </a:rPr>
              <a:t>	</a:t>
            </a: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</a:pPr>
            <a:endParaRPr lang="en-GB" sz="2400" b="1">
              <a:solidFill>
                <a:srgbClr val="000066"/>
              </a:solidFill>
              <a:latin typeface="Times New Roman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</a:pPr>
            <a:r>
              <a:rPr lang="en-GB" sz="2400">
                <a:solidFill>
                  <a:srgbClr val="000066"/>
                </a:solidFill>
                <a:latin typeface="Arial" charset="0"/>
                <a:cs typeface="HG Mincho Light J" charset="0"/>
              </a:rPr>
              <a:t>	Planets</a:t>
            </a: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</a:pPr>
            <a:endParaRPr lang="en-GB" sz="2400">
              <a:solidFill>
                <a:srgbClr val="000066"/>
              </a:solidFill>
              <a:latin typeface="Arial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Tx/>
              <a:buAutoNum type="arabicParenR"/>
            </a:pPr>
            <a:r>
              <a:rPr lang="en-GB" sz="2400">
                <a:solidFill>
                  <a:srgbClr val="000066"/>
                </a:solidFill>
                <a:latin typeface="Arial" charset="0"/>
                <a:cs typeface="HG Mincho Light J" charset="0"/>
              </a:rPr>
              <a:t>moved on epicycles </a:t>
            </a: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Tx/>
              <a:buAutoNum type="arabicParenR"/>
            </a:pPr>
            <a:r>
              <a:rPr lang="en-GB" sz="2400">
                <a:solidFill>
                  <a:srgbClr val="000066"/>
                </a:solidFill>
                <a:latin typeface="Arial" charset="0"/>
                <a:cs typeface="HG Mincho Light J" charset="0"/>
              </a:rPr>
              <a:t>whose centers were located on deferents </a:t>
            </a: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Tx/>
              <a:buAutoNum type="arabicParenR"/>
            </a:pPr>
            <a:r>
              <a:rPr lang="en-GB" sz="2400">
                <a:solidFill>
                  <a:srgbClr val="000066"/>
                </a:solidFill>
                <a:latin typeface="Arial" charset="0"/>
                <a:cs typeface="HG Mincho Light J" charset="0"/>
              </a:rPr>
              <a:t>that rotated  around the earth</a:t>
            </a: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Tx/>
              <a:buAutoNum type="arabicParenR"/>
            </a:pPr>
            <a:endParaRPr lang="en-GB" sz="2400">
              <a:solidFill>
                <a:srgbClr val="000066"/>
              </a:solidFill>
              <a:latin typeface="Arial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</a:pPr>
            <a:r>
              <a:rPr lang="en-GB" sz="2400">
                <a:solidFill>
                  <a:srgbClr val="000066"/>
                </a:solidFill>
                <a:latin typeface="Arial" charset="0"/>
                <a:cs typeface="HG Mincho Light J" charset="0"/>
              </a:rPr>
              <a:t>	   This produced complex motions </a:t>
            </a: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 typeface="Wingdings" charset="0"/>
              <a:buChar char="§"/>
            </a:pPr>
            <a:endParaRPr lang="en-GB" sz="2400">
              <a:solidFill>
                <a:srgbClr val="000066"/>
              </a:solidFill>
              <a:latin typeface="Arial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 typeface="Wingdings" charset="0"/>
              <a:buChar char="§"/>
            </a:pPr>
            <a:endParaRPr lang="en-GB" sz="2400">
              <a:solidFill>
                <a:srgbClr val="000066"/>
              </a:solidFill>
              <a:latin typeface="Arial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 typeface="Wingdings" charset="0"/>
              <a:buChar char="§"/>
            </a:pPr>
            <a:endParaRPr lang="en-GB" sz="2400">
              <a:solidFill>
                <a:srgbClr val="000066"/>
              </a:solidFill>
              <a:latin typeface="Arial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 typeface="Wingdings" charset="0"/>
              <a:buChar char="§"/>
            </a:pPr>
            <a:endParaRPr lang="en-GB" sz="2400">
              <a:solidFill>
                <a:srgbClr val="000066"/>
              </a:solidFill>
              <a:latin typeface="Arial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 typeface="Wingdings" charset="0"/>
              <a:buChar char="§"/>
            </a:pPr>
            <a:endParaRPr lang="en-GB" sz="2400">
              <a:solidFill>
                <a:srgbClr val="000066"/>
              </a:solidFill>
              <a:latin typeface="Arial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 typeface="Wingdings" charset="0"/>
              <a:buChar char="§"/>
            </a:pPr>
            <a:endParaRPr lang="en-GB" sz="2400">
              <a:solidFill>
                <a:srgbClr val="000066"/>
              </a:solidFill>
              <a:latin typeface="Arial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 typeface="Wingdings" charset="0"/>
              <a:buChar char="§"/>
            </a:pPr>
            <a:endParaRPr lang="en-GB" sz="2400">
              <a:solidFill>
                <a:srgbClr val="000066"/>
              </a:solidFill>
              <a:latin typeface="Arial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</a:pPr>
            <a:endParaRPr lang="en-GB" sz="2400">
              <a:solidFill>
                <a:srgbClr val="000066"/>
              </a:solidFill>
              <a:latin typeface="Arial" charset="0"/>
              <a:cs typeface="HG Mincho Light J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2" descr="epicycle-mov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"/>
            <a:ext cx="7543800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4" name="Rectangle 3"/>
          <p:cNvSpPr>
            <a:spLocks noChangeArrowheads="1"/>
          </p:cNvSpPr>
          <p:nvPr/>
        </p:nvSpPr>
        <p:spPr bwMode="auto">
          <a:xfrm>
            <a:off x="1430338" y="5145088"/>
            <a:ext cx="69945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GB" i="1">
                <a:solidFill>
                  <a:srgbClr val="0B952C"/>
                </a:solidFill>
                <a:latin typeface="Arial" charset="0"/>
                <a:cs typeface="HG Mincho Light J" charset="0"/>
              </a:rPr>
              <a:t>Apparent retrograde motion was explained in Ptolemy</a:t>
            </a:r>
            <a:r>
              <a:rPr lang="ja-JP" altLang="en-GB" i="1">
                <a:solidFill>
                  <a:srgbClr val="0B952C"/>
                </a:solidFill>
                <a:latin typeface="Arial" charset="0"/>
                <a:cs typeface="HG Mincho Light J" charset="0"/>
              </a:rPr>
              <a:t>’</a:t>
            </a:r>
            <a:r>
              <a:rPr lang="en-GB" altLang="ja-JP" i="1">
                <a:solidFill>
                  <a:srgbClr val="0B952C"/>
                </a:solidFill>
                <a:latin typeface="Arial" charset="0"/>
                <a:cs typeface="HG Mincho Light J" charset="0"/>
              </a:rPr>
              <a:t>s geocentric model</a:t>
            </a:r>
            <a:endParaRPr lang="en-US" i="1">
              <a:solidFill>
                <a:srgbClr val="0B952C"/>
              </a:solidFill>
              <a:latin typeface="Arial" charset="0"/>
              <a:cs typeface="HG Mincho Light J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0" y="304800"/>
            <a:ext cx="4487863" cy="1028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1" u="sng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Geocentric</a:t>
            </a:r>
            <a:r>
              <a:rPr lang="en-GB" b="1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 Model</a:t>
            </a:r>
          </a:p>
        </p:txBody>
      </p:sp>
      <p:sp>
        <p:nvSpPr>
          <p:cNvPr id="174083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3735388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8288" algn="l"/>
                <a:tab pos="715963" algn="l"/>
                <a:tab pos="1165225" algn="l"/>
                <a:tab pos="1614488" algn="l"/>
                <a:tab pos="2063750" algn="l"/>
                <a:tab pos="2513013" algn="l"/>
                <a:tab pos="2962275" algn="l"/>
                <a:tab pos="3411538" algn="l"/>
                <a:tab pos="3860800" algn="l"/>
                <a:tab pos="4310063" algn="l"/>
                <a:tab pos="4759325" algn="l"/>
                <a:tab pos="5208588" algn="l"/>
                <a:tab pos="5657850" algn="l"/>
                <a:tab pos="6107113" algn="l"/>
                <a:tab pos="6556375" algn="l"/>
                <a:tab pos="7005638" algn="l"/>
                <a:tab pos="7454900" algn="l"/>
                <a:tab pos="7904163" algn="l"/>
                <a:tab pos="8353425" algn="l"/>
                <a:tab pos="8802688" algn="l"/>
                <a:tab pos="925195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 typeface="Wingdings" charset="0"/>
              <a:buChar char="§"/>
            </a:pPr>
            <a:r>
              <a:rPr lang="en-GB" sz="3200" b="1">
                <a:solidFill>
                  <a:srgbClr val="000066"/>
                </a:solidFill>
                <a:latin typeface="Times New Roman" charset="0"/>
                <a:cs typeface="HG Mincho Light J" charset="0"/>
              </a:rPr>
              <a:t> </a:t>
            </a:r>
            <a:r>
              <a:rPr lang="en-GB">
                <a:solidFill>
                  <a:srgbClr val="000066"/>
                </a:solidFill>
                <a:latin typeface="Arial" charset="0"/>
                <a:cs typeface="HG Mincho Light J" charset="0"/>
              </a:rPr>
              <a:t>Planet </a:t>
            </a:r>
            <a:r>
              <a:rPr lang="ja-JP" altLang="en-GB">
                <a:solidFill>
                  <a:srgbClr val="000066"/>
                </a:solidFill>
                <a:latin typeface="Arial" charset="0"/>
                <a:cs typeface="HG Mincho Light J" charset="0"/>
              </a:rPr>
              <a:t>“</a:t>
            </a:r>
            <a:r>
              <a:rPr lang="en-GB" altLang="ja-JP">
                <a:solidFill>
                  <a:srgbClr val="000066"/>
                </a:solidFill>
                <a:latin typeface="Arial" charset="0"/>
                <a:cs typeface="HG Mincho Light J" charset="0"/>
              </a:rPr>
              <a:t>orbits</a:t>
            </a:r>
            <a:r>
              <a:rPr lang="ja-JP" altLang="en-GB">
                <a:solidFill>
                  <a:srgbClr val="000066"/>
                </a:solidFill>
                <a:latin typeface="Arial" charset="0"/>
                <a:cs typeface="HG Mincho Light J" charset="0"/>
              </a:rPr>
              <a:t>”</a:t>
            </a:r>
            <a:r>
              <a:rPr lang="en-GB" altLang="ja-JP">
                <a:solidFill>
                  <a:srgbClr val="000066"/>
                </a:solidFill>
                <a:latin typeface="Arial" charset="0"/>
                <a:cs typeface="HG Mincho Light J" charset="0"/>
              </a:rPr>
              <a:t> lie in approximately the same plane </a:t>
            </a:r>
            <a:r>
              <a:rPr lang="en-GB" altLang="ja-JP" i="1">
                <a:solidFill>
                  <a:srgbClr val="0B952C"/>
                </a:solidFill>
                <a:latin typeface="Arial" charset="0"/>
                <a:cs typeface="HG Mincho Light J" charset="0"/>
              </a:rPr>
              <a:t>(this explains why the planets are always near the ecliptic)</a:t>
            </a: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 typeface="Wingdings" charset="0"/>
              <a:buChar char="§"/>
            </a:pPr>
            <a:endParaRPr lang="en-GB" i="1">
              <a:solidFill>
                <a:srgbClr val="0B952C"/>
              </a:solidFill>
              <a:latin typeface="Arial" charset="0"/>
              <a:cs typeface="HG Mincho Light J" charset="0"/>
            </a:endParaRPr>
          </a:p>
          <a:p>
            <a:pPr>
              <a:lnSpc>
                <a:spcPct val="95000"/>
              </a:lnSpc>
              <a:buClr>
                <a:srgbClr val="FF0000"/>
              </a:buClr>
              <a:buSzPct val="100000"/>
              <a:buFont typeface="Wingdings" charset="0"/>
              <a:buChar char="§"/>
            </a:pPr>
            <a:r>
              <a:rPr lang="en-GB">
                <a:solidFill>
                  <a:srgbClr val="000066"/>
                </a:solidFill>
                <a:latin typeface="Arial" charset="0"/>
                <a:cs typeface="HG Mincho Light J" charset="0"/>
              </a:rPr>
              <a:t>Inferior planet epicycles were fixed to the Earth-Sun line </a:t>
            </a:r>
            <a:r>
              <a:rPr lang="en-GB" i="1">
                <a:solidFill>
                  <a:srgbClr val="0B952C"/>
                </a:solidFill>
                <a:latin typeface="Arial" charset="0"/>
                <a:cs typeface="HG Mincho Light J" charset="0"/>
              </a:rPr>
              <a:t>(this explained why Mercury &amp; Venus  never stray far from the Sun).</a:t>
            </a:r>
            <a:endParaRPr lang="en-GB">
              <a:solidFill>
                <a:srgbClr val="000066"/>
              </a:solidFill>
              <a:latin typeface="Arial" charset="0"/>
              <a:cs typeface="HG Mincho Light J" charset="0"/>
            </a:endParaRPr>
          </a:p>
        </p:txBody>
      </p:sp>
      <p:pic>
        <p:nvPicPr>
          <p:cNvPr id="92163" name="Picture 4" descr="ptolemy_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97025"/>
            <a:ext cx="4953000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9378" y="0"/>
            <a:ext cx="12054109" cy="6480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1931" y="102492"/>
            <a:ext cx="9601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j-lt"/>
              </a:rPr>
              <a:t>Yesterday, it was announced that in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May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2015 a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Russian radio telescope spotted a strong radio signal coming from the vicinity of the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sunlike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star HD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164595 (94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light-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years from Earth)</a:t>
            </a:r>
          </a:p>
        </p:txBody>
      </p:sp>
      <p:sp>
        <p:nvSpPr>
          <p:cNvPr id="4" name="Rectangle 3"/>
          <p:cNvSpPr/>
          <p:nvPr/>
        </p:nvSpPr>
        <p:spPr>
          <a:xfrm>
            <a:off x="-854869" y="5134669"/>
            <a:ext cx="11430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FEE2"/>
                </a:solidFill>
                <a:latin typeface="+mj-lt"/>
              </a:rPr>
              <a:t>The signal conceivably fits the profile </a:t>
            </a:r>
            <a:r>
              <a:rPr lang="en-US" sz="3200" dirty="0" smtClean="0">
                <a:solidFill>
                  <a:srgbClr val="FFFEE2"/>
                </a:solidFill>
                <a:latin typeface="+mj-lt"/>
              </a:rPr>
              <a:t>of </a:t>
            </a:r>
            <a:r>
              <a:rPr lang="en-US" sz="3200" dirty="0">
                <a:solidFill>
                  <a:srgbClr val="FFFEE2"/>
                </a:solidFill>
                <a:latin typeface="+mj-lt"/>
              </a:rPr>
              <a:t>an intentional transmission from an extraterrestrial </a:t>
            </a:r>
            <a:r>
              <a:rPr lang="en-US" sz="3200" dirty="0" smtClean="0">
                <a:solidFill>
                  <a:srgbClr val="FFFEE2"/>
                </a:solidFill>
                <a:latin typeface="+mj-lt"/>
              </a:rPr>
              <a:t>source”</a:t>
            </a:r>
            <a:endParaRPr lang="en-US" sz="3200" dirty="0">
              <a:solidFill>
                <a:srgbClr val="FFFEE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82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800"/>
            <a:ext cx="7953375" cy="808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1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Ptolemy</a:t>
            </a:r>
            <a:r>
              <a:rPr lang="ja-JP" altLang="en-GB" b="1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GB" altLang="ja-JP" b="1">
                <a:solidFill>
                  <a:srgbClr val="FF00FF"/>
                </a:solidFill>
                <a:latin typeface="Arial" charset="0"/>
                <a:ea typeface="ＭＳ Ｐゴシック" charset="0"/>
                <a:cs typeface="ＭＳ Ｐゴシック" charset="0"/>
              </a:rPr>
              <a:t>s Geocentric Model</a:t>
            </a:r>
            <a:endParaRPr lang="en-GB" b="1">
              <a:solidFill>
                <a:srgbClr val="FF00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9738" y="1182688"/>
            <a:ext cx="8534400" cy="4498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339725" indent="-339725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Tx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GB" sz="2800">
                <a:solidFill>
                  <a:srgbClr val="000066"/>
                </a:solidFill>
                <a:latin typeface="Arial" charset="0"/>
                <a:ea typeface="ＭＳ Ｐゴシック" charset="0"/>
                <a:cs typeface="ＭＳ Ｐゴシック" charset="0"/>
              </a:rPr>
              <a:t>Relied upon </a:t>
            </a:r>
            <a:r>
              <a:rPr lang="en-GB" sz="280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circles</a:t>
            </a:r>
            <a:r>
              <a:rPr lang="en-GB" sz="2800">
                <a:solidFill>
                  <a:srgbClr val="000066"/>
                </a:solidFill>
                <a:latin typeface="Arial" charset="0"/>
                <a:ea typeface="ＭＳ Ｐゴシック" charset="0"/>
                <a:cs typeface="ＭＳ Ｐゴシック" charset="0"/>
              </a:rPr>
              <a:t> upon </a:t>
            </a:r>
            <a:r>
              <a:rPr lang="en-GB" sz="280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circles</a:t>
            </a:r>
            <a:r>
              <a:rPr lang="en-GB" sz="2800">
                <a:solidFill>
                  <a:srgbClr val="000066"/>
                </a:solidFill>
                <a:latin typeface="Arial" charset="0"/>
                <a:ea typeface="ＭＳ Ｐゴシック" charset="0"/>
                <a:cs typeface="ＭＳ Ｐゴシック" charset="0"/>
              </a:rPr>
              <a:t> (epicycles &amp; deferents) to explain the motions of planets and the sun.</a:t>
            </a:r>
          </a:p>
          <a:p>
            <a:pPr marL="339725" indent="-339725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Tx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GB" sz="1100">
              <a:solidFill>
                <a:srgbClr val="000066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Tx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GB" sz="2800">
                <a:solidFill>
                  <a:srgbClr val="000066"/>
                </a:solidFill>
                <a:latin typeface="Arial" charset="0"/>
                <a:ea typeface="ＭＳ Ｐゴシック" charset="0"/>
                <a:cs typeface="ＭＳ Ｐゴシック" charset="0"/>
              </a:rPr>
              <a:t>Tied to Plato &amp; Aristotle</a:t>
            </a:r>
            <a:r>
              <a:rPr lang="ja-JP" altLang="en-GB" sz="2800">
                <a:solidFill>
                  <a:srgbClr val="000066"/>
                </a:solidFill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GB" altLang="ja-JP" sz="2800">
                <a:solidFill>
                  <a:srgbClr val="000066"/>
                </a:solidFill>
                <a:latin typeface="Arial" charset="0"/>
                <a:ea typeface="ＭＳ Ｐゴシック" charset="0"/>
                <a:cs typeface="ＭＳ Ｐゴシック" charset="0"/>
              </a:rPr>
              <a:t>s belief that </a:t>
            </a:r>
            <a:r>
              <a:rPr lang="ja-JP" altLang="en-GB" sz="2800">
                <a:solidFill>
                  <a:srgbClr val="000066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GB" altLang="ja-JP" sz="2800">
                <a:solidFill>
                  <a:srgbClr val="000066"/>
                </a:solidFill>
                <a:latin typeface="Arial" charset="0"/>
                <a:ea typeface="ＭＳ Ｐゴシック" charset="0"/>
                <a:cs typeface="ＭＳ Ｐゴシック" charset="0"/>
              </a:rPr>
              <a:t>all natural motion is circular</a:t>
            </a:r>
            <a:r>
              <a:rPr lang="ja-JP" altLang="en-GB" sz="2800">
                <a:solidFill>
                  <a:srgbClr val="000066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GB" altLang="ja-JP" sz="2800">
              <a:solidFill>
                <a:srgbClr val="000066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>
              <a:lnSpc>
                <a:spcPct val="90000"/>
              </a:lnSpc>
              <a:spcBef>
                <a:spcPts val="775"/>
              </a:spcBef>
              <a:spcAft>
                <a:spcPct val="0"/>
              </a:spcAft>
              <a:buClr>
                <a:srgbClr val="FF0000"/>
              </a:buClr>
              <a:buSzTx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GB" sz="1100">
              <a:solidFill>
                <a:srgbClr val="000066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3316288"/>
            <a:ext cx="342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3859213"/>
            <a:ext cx="61547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 eaLnBrk="0" hangingPunct="0"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75"/>
              </a:spcBef>
              <a:buClr>
                <a:srgbClr val="FF0000"/>
              </a:buClr>
            </a:pPr>
            <a:r>
              <a:rPr lang="en-GB" sz="2400">
                <a:solidFill>
                  <a:srgbClr val="FF0000"/>
                </a:solidFill>
                <a:latin typeface="Arial" charset="0"/>
              </a:rPr>
              <a:t>	In order to make accurate predictions, the basic model required modifications, such as deferents that are not centered on the Earth and the additions of epicycles upon epicycles</a:t>
            </a:r>
          </a:p>
          <a:p>
            <a:endParaRPr 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build="p" autoUpdateAnimBg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211138" y="192088"/>
            <a:ext cx="3581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solidFill>
                  <a:srgbClr val="FFFF00"/>
                </a:solidFill>
                <a:latin typeface="Arial" charset="0"/>
              </a:rPr>
              <a:t>Problem:</a:t>
            </a:r>
            <a:r>
              <a:rPr lang="en-US" sz="2400">
                <a:solidFill>
                  <a:schemeClr val="hlink"/>
                </a:solidFill>
                <a:latin typeface="Arial" charset="0"/>
              </a:rPr>
              <a:t> </a:t>
            </a:r>
            <a:r>
              <a:rPr lang="en-US" sz="2400">
                <a:solidFill>
                  <a:srgbClr val="D8DFBF"/>
                </a:solidFill>
                <a:latin typeface="Arial" charset="0"/>
              </a:rPr>
              <a:t>In order to track the observed motions of the planets with reasonable accuracy, Ptolemy and others had to introduce many complications to the simple epicyclic picture: </a:t>
            </a:r>
          </a:p>
          <a:p>
            <a:pPr eaLnBrk="0" hangingPunct="0"/>
            <a:endParaRPr lang="en-US" sz="2400">
              <a:solidFill>
                <a:schemeClr val="hlink"/>
              </a:solidFill>
              <a:latin typeface="Arial" charset="0"/>
            </a:endParaRPr>
          </a:p>
          <a:p>
            <a:pPr eaLnBrk="0" hangingPunct="0"/>
            <a:endParaRPr lang="en-US" sz="2400">
              <a:solidFill>
                <a:schemeClr val="hlink"/>
              </a:solidFill>
              <a:latin typeface="Arial" charset="0"/>
            </a:endParaRPr>
          </a:p>
          <a:p>
            <a:pPr algn="ctr" eaLnBrk="0" hangingPunct="0"/>
            <a:r>
              <a:rPr lang="en-US" sz="2400">
                <a:solidFill>
                  <a:srgbClr val="FFA464"/>
                </a:solidFill>
                <a:latin typeface="Arial" charset="0"/>
              </a:rPr>
              <a:t>This violated the aesthetic sensibilities of everybody (including Ptolemy himself).</a:t>
            </a:r>
            <a:r>
              <a:rPr lang="en-US" sz="2400">
                <a:solidFill>
                  <a:schemeClr val="hlink"/>
                </a:solidFill>
                <a:latin typeface="Arial" charset="0"/>
              </a:rPr>
              <a:t> </a:t>
            </a:r>
          </a:p>
        </p:txBody>
      </p:sp>
      <p:pic>
        <p:nvPicPr>
          <p:cNvPr id="9625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38" y="192088"/>
            <a:ext cx="548640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02" name="Text Box 2"/>
          <p:cNvSpPr txBox="1">
            <a:spLocks noChangeArrowheads="1"/>
          </p:cNvSpPr>
          <p:nvPr/>
        </p:nvSpPr>
        <p:spPr bwMode="auto">
          <a:xfrm>
            <a:off x="457200" y="1524000"/>
            <a:ext cx="8915400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60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charset="0"/>
                <a:ea typeface="HG Mincho Light J" charset="0"/>
                <a:cs typeface="HG Mincho Light J" charset="0"/>
              </a:rPr>
              <a:t>Ptolemy’s model, </a:t>
            </a:r>
          </a:p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60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charset="0"/>
                <a:ea typeface="HG Mincho Light J" charset="0"/>
                <a:cs typeface="HG Mincho Light J" charset="0"/>
              </a:rPr>
              <a:t>with modifications, </a:t>
            </a:r>
          </a:p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60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charset="0"/>
                <a:ea typeface="HG Mincho Light J" charset="0"/>
                <a:cs typeface="HG Mincho Light J" charset="0"/>
              </a:rPr>
              <a:t>fit the data (Observations)</a:t>
            </a:r>
          </a:p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60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charset="0"/>
                <a:ea typeface="HG Mincho Light J" charset="0"/>
                <a:cs typeface="HG Mincho Light J" charset="0"/>
              </a:rPr>
              <a:t>&amp;</a:t>
            </a:r>
          </a:p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60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charset="0"/>
                <a:ea typeface="HG Mincho Light J" charset="0"/>
                <a:cs typeface="HG Mincho Light J" charset="0"/>
              </a:rPr>
              <a:t>made fairly accurate predictions, </a:t>
            </a:r>
          </a:p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60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n-GB" sz="3200" dirty="0">
              <a:solidFill>
                <a:schemeClr val="accent1">
                  <a:lumMod val="40000"/>
                  <a:lumOff val="60000"/>
                </a:schemeClr>
              </a:solidFill>
              <a:latin typeface="Copperplate Gothic Light" charset="0"/>
              <a:ea typeface="HG Mincho Light J" charset="0"/>
              <a:cs typeface="HG Mincho Light J" charset="0"/>
            </a:endParaRPr>
          </a:p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60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pperplate Gothic Light" charset="0"/>
                <a:ea typeface="HG Mincho Light J" charset="0"/>
                <a:cs typeface="HG Mincho Light J" charset="0"/>
              </a:rPr>
              <a:t>but was horribly contrived!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0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0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02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990600"/>
            <a:ext cx="8077200" cy="3657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339725" indent="-339725" eaLnBrk="1">
              <a:lnSpc>
                <a:spcPct val="90000"/>
              </a:lnSpc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US" sz="3600">
                <a:solidFill>
                  <a:srgbClr val="EEFF75"/>
                </a:solidFill>
                <a:latin typeface="Arial" charset="0"/>
                <a:ea typeface="ＭＳ Ｐゴシック" charset="0"/>
                <a:cs typeface="ＭＳ Ｐゴシック" charset="0"/>
              </a:rPr>
              <a:t>“If I had been present at the creation, I would have recommended a simpler design for the universe”.</a:t>
            </a:r>
            <a:endParaRPr lang="en-US">
              <a:solidFill>
                <a:schemeClr val="hlink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buFont typeface="StarSymbol" charset="0"/>
              <a:buNone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endParaRPr lang="en-US" sz="2800">
              <a:solidFill>
                <a:schemeClr val="hlink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39725" indent="-339725" eaLnBrk="1">
              <a:lnSpc>
                <a:spcPct val="90000"/>
              </a:lnSpc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US" sz="18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                                   </a:t>
            </a:r>
            <a:r>
              <a:rPr lang="en-US" sz="28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2800">
                <a:solidFill>
                  <a:srgbClr val="D8DFBF"/>
                </a:solidFill>
                <a:latin typeface="Arial" charset="0"/>
                <a:ea typeface="ＭＳ Ｐゴシック" charset="0"/>
                <a:cs typeface="ＭＳ Ｐゴシック" charset="0"/>
              </a:rPr>
              <a:t>Spanish monarch Alphonso X</a:t>
            </a:r>
          </a:p>
          <a:p>
            <a:pPr marL="339725" indent="-339725" eaLnBrk="1">
              <a:lnSpc>
                <a:spcPct val="90000"/>
              </a:lnSpc>
              <a:buFont typeface="StarSymbol" charset="0"/>
              <a:buNone/>
              <a:tabLst>
                <a:tab pos="355600" algn="l"/>
                <a:tab pos="804863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</a:tabLst>
            </a:pPr>
            <a:r>
              <a:rPr lang="en-US" sz="2800">
                <a:solidFill>
                  <a:srgbClr val="D8DFBF"/>
                </a:solidFill>
                <a:latin typeface="Arial" charset="0"/>
                <a:ea typeface="ＭＳ Ｐゴシック" charset="0"/>
                <a:cs typeface="ＭＳ Ｐゴシック" charset="0"/>
              </a:rPr>
              <a:t>                                           (13th century)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687388" y="1411288"/>
            <a:ext cx="8439150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>
              <a:lnSpc>
                <a:spcPct val="95000"/>
              </a:lnSpc>
              <a:buClr>
                <a:srgbClr val="000000"/>
              </a:buClr>
              <a:buSzPct val="90000"/>
              <a:buFont typeface="StarSymbol" charset="0"/>
              <a:buNone/>
            </a:pPr>
            <a:r>
              <a:rPr lang="en-GB" sz="4800" b="1">
                <a:solidFill>
                  <a:srgbClr val="FFFFFF"/>
                </a:solidFill>
                <a:latin typeface="Times New Roman" charset="0"/>
                <a:cs typeface="HG Mincho Light J" charset="0"/>
              </a:rPr>
              <a:t>Despite its complexity, Ptolemy</a:t>
            </a:r>
            <a:r>
              <a:rPr lang="ja-JP" altLang="en-GB" sz="4800" b="1">
                <a:solidFill>
                  <a:srgbClr val="FFFFFF"/>
                </a:solidFill>
                <a:latin typeface="Times New Roman" charset="0"/>
                <a:cs typeface="HG Mincho Light J" charset="0"/>
              </a:rPr>
              <a:t>’</a:t>
            </a:r>
            <a:r>
              <a:rPr lang="en-GB" altLang="ja-JP" sz="4800" b="1">
                <a:solidFill>
                  <a:srgbClr val="FFFFFF"/>
                </a:solidFill>
                <a:latin typeface="Times New Roman" charset="0"/>
                <a:cs typeface="HG Mincho Light J" charset="0"/>
              </a:rPr>
              <a:t>s geocentric model was the standard for almost 1500 years </a:t>
            </a:r>
            <a:endParaRPr lang="en-GB" sz="4800" b="1">
              <a:solidFill>
                <a:srgbClr val="FFFFFF"/>
              </a:solidFill>
              <a:latin typeface="Times New Roman" charset="0"/>
              <a:cs typeface="HG Mincho Light J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1752600" y="838200"/>
            <a:ext cx="6019800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E8EAD2"/>
                </a:solidFill>
                <a:latin typeface="Arial" charset="0"/>
              </a:rPr>
              <a:t>Plato proposed that the orbits of the planets have what shape?</a:t>
            </a:r>
          </a:p>
          <a:p>
            <a:endParaRPr lang="en-US">
              <a:solidFill>
                <a:schemeClr val="hlink"/>
              </a:solidFill>
              <a:latin typeface="Arial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F310A"/>
                </a:solidFill>
                <a:latin typeface="Arial" charset="0"/>
              </a:rPr>
              <a:t>conical</a:t>
            </a:r>
            <a:endParaRPr lang="en-US">
              <a:solidFill>
                <a:schemeClr val="hlink"/>
              </a:solidFill>
              <a:latin typeface="Arial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FFF00"/>
                </a:solidFill>
                <a:latin typeface="Arial" charset="0"/>
              </a:rPr>
              <a:t>circular</a:t>
            </a:r>
            <a:r>
              <a:rPr lang="en-US">
                <a:solidFill>
                  <a:schemeClr val="hlink"/>
                </a:solidFill>
                <a:latin typeface="Arial" charset="0"/>
              </a:rPr>
              <a:t>				</a:t>
            </a: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15C12B"/>
                </a:solidFill>
                <a:latin typeface="Arial" charset="0"/>
              </a:rPr>
              <a:t>elliptical</a:t>
            </a:r>
            <a:r>
              <a:rPr lang="en-US">
                <a:solidFill>
                  <a:schemeClr val="hlink"/>
                </a:solidFill>
                <a:latin typeface="Arial" charset="0"/>
              </a:rPr>
              <a:t>		</a:t>
            </a: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5795FF"/>
                </a:solidFill>
                <a:latin typeface="Arial" charset="0"/>
              </a:rPr>
              <a:t>equal-angular</a:t>
            </a:r>
            <a:endParaRPr lang="en-US">
              <a:solidFill>
                <a:schemeClr val="hlink"/>
              </a:solidFill>
              <a:latin typeface="Arial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D79A2D"/>
                </a:solidFill>
                <a:latin typeface="Arial" charset="0"/>
              </a:rPr>
              <a:t>epicycles</a:t>
            </a:r>
            <a:endParaRPr lang="en-US">
              <a:solidFill>
                <a:schemeClr val="hlink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1752600" y="838200"/>
            <a:ext cx="6019800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E8EAD2"/>
                </a:solidFill>
                <a:latin typeface="Arial" charset="0"/>
              </a:rPr>
              <a:t>Plato proposed that the orbits of the planets have what shape?</a:t>
            </a:r>
          </a:p>
          <a:p>
            <a:endParaRPr lang="en-US">
              <a:solidFill>
                <a:schemeClr val="hlink"/>
              </a:solidFill>
              <a:latin typeface="Arial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F310A"/>
                </a:solidFill>
                <a:latin typeface="Arial" charset="0"/>
              </a:rPr>
              <a:t>conical</a:t>
            </a:r>
            <a:endParaRPr lang="en-US">
              <a:solidFill>
                <a:schemeClr val="hlink"/>
              </a:solidFill>
              <a:latin typeface="Arial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FFF00"/>
                </a:solidFill>
                <a:latin typeface="Arial" charset="0"/>
              </a:rPr>
              <a:t>circular</a:t>
            </a:r>
            <a:r>
              <a:rPr lang="en-US">
                <a:solidFill>
                  <a:schemeClr val="hlink"/>
                </a:solidFill>
                <a:latin typeface="Arial" charset="0"/>
              </a:rPr>
              <a:t>				</a:t>
            </a: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15C12B"/>
                </a:solidFill>
                <a:latin typeface="Arial" charset="0"/>
              </a:rPr>
              <a:t>elliptical</a:t>
            </a:r>
            <a:r>
              <a:rPr lang="en-US">
                <a:solidFill>
                  <a:schemeClr val="hlink"/>
                </a:solidFill>
                <a:latin typeface="Arial" charset="0"/>
              </a:rPr>
              <a:t>		</a:t>
            </a: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5795FF"/>
                </a:solidFill>
                <a:latin typeface="Arial" charset="0"/>
              </a:rPr>
              <a:t>equal-angular</a:t>
            </a:r>
            <a:endParaRPr lang="en-US">
              <a:solidFill>
                <a:schemeClr val="hlink"/>
              </a:solidFill>
              <a:latin typeface="Arial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D79A2D"/>
                </a:solidFill>
                <a:latin typeface="Arial" charset="0"/>
              </a:rPr>
              <a:t>epicycles</a:t>
            </a:r>
            <a:endParaRPr lang="en-US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1066800" y="3429000"/>
            <a:ext cx="6934200" cy="1828800"/>
          </a:xfrm>
          <a:prstGeom prst="rect">
            <a:avLst/>
          </a:prstGeom>
          <a:solidFill>
            <a:schemeClr val="tx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1219200" y="1828800"/>
            <a:ext cx="6934200" cy="990600"/>
          </a:xfrm>
          <a:prstGeom prst="rect">
            <a:avLst/>
          </a:prstGeom>
          <a:solidFill>
            <a:schemeClr val="tx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515938" y="1219200"/>
            <a:ext cx="87630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rgbClr val="E8EAD2"/>
                </a:solidFill>
                <a:latin typeface="Arial" charset="0"/>
              </a:rPr>
              <a:t>The diurnal (daily) motion of stars in the Ptolemaic model is due to</a:t>
            </a:r>
            <a:endParaRPr lang="en-US">
              <a:solidFill>
                <a:srgbClr val="E8EAD2"/>
              </a:solidFill>
              <a:latin typeface="Arial" charset="0"/>
            </a:endParaRPr>
          </a:p>
          <a:p>
            <a:endParaRPr lang="en-US" b="1">
              <a:solidFill>
                <a:srgbClr val="F5FF8B"/>
              </a:solidFill>
              <a:latin typeface="Arial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F1318"/>
                </a:solidFill>
                <a:latin typeface="Arial" charset="0"/>
              </a:rPr>
              <a:t>the motion of the earth around the sun</a:t>
            </a:r>
            <a:r>
              <a:rPr lang="en-US">
                <a:solidFill>
                  <a:srgbClr val="F5FF8B"/>
                </a:solidFill>
                <a:latin typeface="Arial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15C12B"/>
                </a:solidFill>
                <a:latin typeface="Arial" charset="0"/>
              </a:rPr>
              <a:t>the rotation of the earth</a:t>
            </a:r>
            <a:endParaRPr lang="en-US">
              <a:solidFill>
                <a:srgbClr val="F5FF8B"/>
              </a:solidFill>
              <a:latin typeface="Arial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5795FF"/>
                </a:solidFill>
                <a:latin typeface="Arial" charset="0"/>
              </a:rPr>
              <a:t>the epicyclic nature of the celestial sphere</a:t>
            </a:r>
            <a:endParaRPr lang="en-US">
              <a:solidFill>
                <a:srgbClr val="F5FF8B"/>
              </a:solidFill>
              <a:latin typeface="Arial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FFF00"/>
                </a:solidFill>
                <a:latin typeface="Arial" charset="0"/>
              </a:rPr>
              <a:t>the rotation of the celestial sphere to which the stars are attached</a:t>
            </a:r>
            <a:endParaRPr lang="en-US">
              <a:solidFill>
                <a:srgbClr val="F5FF8B"/>
              </a:solidFill>
              <a:latin typeface="Arial" charset="0"/>
            </a:endParaRPr>
          </a:p>
          <a:p>
            <a:pPr>
              <a:spcBef>
                <a:spcPct val="50000"/>
              </a:spcBef>
            </a:pPr>
            <a:endParaRPr lang="en-US">
              <a:solidFill>
                <a:srgbClr val="F5FF8B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515938" y="1219200"/>
            <a:ext cx="8763000" cy="49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rgbClr val="E8EAD2"/>
                </a:solidFill>
                <a:latin typeface="Arial" charset="0"/>
              </a:rPr>
              <a:t>The diurnal (daily) motion of stars in the Ptolemaic model is due to</a:t>
            </a:r>
            <a:endParaRPr lang="en-US">
              <a:solidFill>
                <a:srgbClr val="E8EAD2"/>
              </a:solidFill>
              <a:latin typeface="Arial" charset="0"/>
            </a:endParaRPr>
          </a:p>
          <a:p>
            <a:endParaRPr lang="en-US" b="1">
              <a:solidFill>
                <a:srgbClr val="F5FF8B"/>
              </a:solidFill>
              <a:latin typeface="Arial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595959"/>
                </a:solidFill>
                <a:latin typeface="Arial" charset="0"/>
              </a:rPr>
              <a:t>the motion of the earth around the sun </a:t>
            </a: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595959"/>
                </a:solidFill>
                <a:latin typeface="Arial" charset="0"/>
              </a:rPr>
              <a:t>the rotation of the earth</a:t>
            </a: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595959"/>
                </a:solidFill>
                <a:latin typeface="Arial" charset="0"/>
              </a:rPr>
              <a:t>the epicyclic nature of the celestial sphere</a:t>
            </a: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FFF00"/>
                </a:solidFill>
                <a:latin typeface="Arial" charset="0"/>
              </a:rPr>
              <a:t>the rotation of the celestial sphere to which the stars are attached</a:t>
            </a:r>
            <a:endParaRPr lang="en-US">
              <a:solidFill>
                <a:srgbClr val="F5FF8B"/>
              </a:solidFill>
              <a:latin typeface="Arial" charset="0"/>
            </a:endParaRPr>
          </a:p>
          <a:p>
            <a:pPr>
              <a:spcBef>
                <a:spcPct val="50000"/>
              </a:spcBef>
            </a:pPr>
            <a:endParaRPr lang="en-US">
              <a:solidFill>
                <a:srgbClr val="F5FF8B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066800" y="762000"/>
            <a:ext cx="79248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E8EAD2"/>
                </a:solidFill>
                <a:latin typeface="Arial" charset="0"/>
              </a:rPr>
              <a:t>What is the </a:t>
            </a:r>
            <a:r>
              <a:rPr lang="en-US" sz="3600" i="1" u="sng">
                <a:solidFill>
                  <a:srgbClr val="E8EAD2"/>
                </a:solidFill>
                <a:latin typeface="Arial" charset="0"/>
              </a:rPr>
              <a:t>ecliptic</a:t>
            </a:r>
            <a:r>
              <a:rPr lang="en-US" sz="3600">
                <a:solidFill>
                  <a:srgbClr val="E8EAD2"/>
                </a:solidFill>
                <a:latin typeface="Arial" charset="0"/>
              </a:rPr>
              <a:t>?</a:t>
            </a:r>
            <a:r>
              <a:rPr lang="en-US" b="1">
                <a:solidFill>
                  <a:srgbClr val="E8EAD2"/>
                </a:solidFill>
                <a:latin typeface="Arial" charset="0"/>
              </a:rPr>
              <a:t> </a:t>
            </a:r>
          </a:p>
          <a:p>
            <a:r>
              <a:rPr lang="en-US">
                <a:solidFill>
                  <a:schemeClr val="hlink"/>
                </a:solidFill>
                <a:latin typeface="Arial" charset="0"/>
              </a:rPr>
              <a:t>	</a:t>
            </a:r>
          </a:p>
          <a:p>
            <a:r>
              <a:rPr lang="en-US">
                <a:solidFill>
                  <a:srgbClr val="FF310A"/>
                </a:solidFill>
                <a:latin typeface="Arial" charset="0"/>
              </a:rPr>
              <a:t>when the Moon passes in front of the Sun</a:t>
            </a:r>
            <a:endParaRPr lang="en-US">
              <a:solidFill>
                <a:schemeClr val="hlink"/>
              </a:solidFill>
              <a:latin typeface="Arial" charset="0"/>
            </a:endParaRPr>
          </a:p>
          <a:p>
            <a:r>
              <a:rPr lang="en-US" sz="800">
                <a:solidFill>
                  <a:schemeClr val="hlink"/>
                </a:solidFill>
                <a:latin typeface="Arial" charset="0"/>
              </a:rPr>
              <a:t> </a:t>
            </a:r>
          </a:p>
          <a:p>
            <a:r>
              <a:rPr lang="en-US">
                <a:solidFill>
                  <a:srgbClr val="FFFF00"/>
                </a:solidFill>
                <a:latin typeface="Arial" charset="0"/>
              </a:rPr>
              <a:t>the constellations commonly used in astrology to predict the future</a:t>
            </a:r>
            <a:r>
              <a:rPr lang="en-US">
                <a:solidFill>
                  <a:schemeClr val="hlink"/>
                </a:solidFill>
                <a:latin typeface="Arial" charset="0"/>
              </a:rPr>
              <a:t> </a:t>
            </a:r>
          </a:p>
          <a:p>
            <a:endParaRPr lang="en-US" sz="800">
              <a:solidFill>
                <a:srgbClr val="5795FF"/>
              </a:solidFill>
              <a:latin typeface="Arial" charset="0"/>
            </a:endParaRPr>
          </a:p>
          <a:p>
            <a:r>
              <a:rPr lang="en-US">
                <a:solidFill>
                  <a:srgbClr val="5795FF"/>
                </a:solidFill>
                <a:latin typeface="Arial" charset="0"/>
              </a:rPr>
              <a:t>the Sun's daily path across the sky</a:t>
            </a:r>
            <a:r>
              <a:rPr lang="en-US">
                <a:solidFill>
                  <a:schemeClr val="hlink"/>
                </a:solidFill>
                <a:latin typeface="Arial" charset="0"/>
              </a:rPr>
              <a:t> </a:t>
            </a:r>
          </a:p>
          <a:p>
            <a:endParaRPr lang="en-US" sz="800">
              <a:solidFill>
                <a:srgbClr val="15C12B"/>
              </a:solidFill>
              <a:latin typeface="Arial" charset="0"/>
            </a:endParaRPr>
          </a:p>
          <a:p>
            <a:r>
              <a:rPr lang="en-US">
                <a:solidFill>
                  <a:srgbClr val="15C12B"/>
                </a:solidFill>
                <a:latin typeface="Arial" charset="0"/>
              </a:rPr>
              <a:t>the Sun's apparent annual path around the celestial sphere</a:t>
            </a:r>
            <a:r>
              <a:rPr lang="en-US">
                <a:solidFill>
                  <a:schemeClr val="hlink"/>
                </a:solidFill>
                <a:latin typeface="Arial" charset="0"/>
              </a:rPr>
              <a:t> </a:t>
            </a:r>
          </a:p>
          <a:p>
            <a:pPr>
              <a:spcBef>
                <a:spcPct val="50000"/>
              </a:spcBef>
            </a:pPr>
            <a:endParaRPr lang="en-US">
              <a:solidFill>
                <a:schemeClr val="hlink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687"/>
            <a:ext cx="9757313" cy="64683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0531" y="5145087"/>
            <a:ext cx="8915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EE2"/>
                </a:solidFill>
                <a:latin typeface="+mj-lt"/>
                <a:cs typeface="Arial Narrow"/>
              </a:rPr>
              <a:t>The signal is provocative enough that the </a:t>
            </a:r>
            <a:r>
              <a:rPr lang="en-US" dirty="0" smtClean="0">
                <a:solidFill>
                  <a:srgbClr val="FFFEE2"/>
                </a:solidFill>
                <a:latin typeface="+mj-lt"/>
                <a:cs typeface="Arial Narrow"/>
              </a:rPr>
              <a:t>researchers </a:t>
            </a:r>
            <a:r>
              <a:rPr lang="en-US" dirty="0">
                <a:solidFill>
                  <a:srgbClr val="FFFEE2"/>
                </a:solidFill>
                <a:latin typeface="+mj-lt"/>
                <a:cs typeface="Arial Narrow"/>
              </a:rPr>
              <a:t>are calling for permanent monitoring of this target</a:t>
            </a:r>
          </a:p>
        </p:txBody>
      </p:sp>
    </p:spTree>
    <p:extLst>
      <p:ext uri="{BB962C8B-B14F-4D97-AF65-F5344CB8AC3E}">
        <p14:creationId xmlns:p14="http://schemas.microsoft.com/office/powerpoint/2010/main" val="377391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1066800" y="762000"/>
            <a:ext cx="79248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E8EAD2"/>
                </a:solidFill>
                <a:latin typeface="Arial" charset="0"/>
              </a:rPr>
              <a:t>What is the </a:t>
            </a:r>
            <a:r>
              <a:rPr lang="en-US" sz="3600" i="1" u="sng">
                <a:solidFill>
                  <a:srgbClr val="E8EAD2"/>
                </a:solidFill>
                <a:latin typeface="Arial" charset="0"/>
              </a:rPr>
              <a:t>ecliptic</a:t>
            </a:r>
            <a:r>
              <a:rPr lang="en-US" sz="3600">
                <a:solidFill>
                  <a:srgbClr val="E8EAD2"/>
                </a:solidFill>
                <a:latin typeface="Arial" charset="0"/>
              </a:rPr>
              <a:t>?</a:t>
            </a:r>
            <a:r>
              <a:rPr lang="en-US" b="1">
                <a:solidFill>
                  <a:srgbClr val="E8EAD2"/>
                </a:solidFill>
                <a:latin typeface="Arial" charset="0"/>
              </a:rPr>
              <a:t> </a:t>
            </a:r>
          </a:p>
          <a:p>
            <a:r>
              <a:rPr lang="en-US">
                <a:solidFill>
                  <a:schemeClr val="hlink"/>
                </a:solidFill>
                <a:latin typeface="Arial" charset="0"/>
              </a:rPr>
              <a:t>	</a:t>
            </a:r>
          </a:p>
          <a:p>
            <a:r>
              <a:rPr lang="en-US">
                <a:solidFill>
                  <a:srgbClr val="595959"/>
                </a:solidFill>
                <a:latin typeface="Arial" charset="0"/>
              </a:rPr>
              <a:t>when the Moon passes in front of the Sun</a:t>
            </a:r>
          </a:p>
          <a:p>
            <a:r>
              <a:rPr lang="en-US" sz="800">
                <a:solidFill>
                  <a:srgbClr val="595959"/>
                </a:solidFill>
                <a:latin typeface="Arial" charset="0"/>
              </a:rPr>
              <a:t> </a:t>
            </a:r>
          </a:p>
          <a:p>
            <a:r>
              <a:rPr lang="en-US">
                <a:solidFill>
                  <a:srgbClr val="595959"/>
                </a:solidFill>
                <a:latin typeface="Arial" charset="0"/>
              </a:rPr>
              <a:t>the constellations commonly used in astrology to predict the future </a:t>
            </a:r>
          </a:p>
          <a:p>
            <a:endParaRPr lang="en-US" sz="800">
              <a:solidFill>
                <a:srgbClr val="595959"/>
              </a:solidFill>
              <a:latin typeface="Arial" charset="0"/>
            </a:endParaRPr>
          </a:p>
          <a:p>
            <a:r>
              <a:rPr lang="en-US">
                <a:solidFill>
                  <a:srgbClr val="595959"/>
                </a:solidFill>
                <a:latin typeface="Arial" charset="0"/>
              </a:rPr>
              <a:t>the Sun's daily path across the sky </a:t>
            </a:r>
          </a:p>
          <a:p>
            <a:endParaRPr lang="en-US" sz="800">
              <a:solidFill>
                <a:srgbClr val="15C12B"/>
              </a:solidFill>
              <a:latin typeface="Arial" charset="0"/>
            </a:endParaRPr>
          </a:p>
          <a:p>
            <a:r>
              <a:rPr lang="en-US">
                <a:solidFill>
                  <a:srgbClr val="15C12B"/>
                </a:solidFill>
                <a:latin typeface="Arial" charset="0"/>
              </a:rPr>
              <a:t>the Sun's apparent annual path around the celestial sphere</a:t>
            </a:r>
            <a:r>
              <a:rPr lang="en-US">
                <a:solidFill>
                  <a:schemeClr val="hlink"/>
                </a:solidFill>
                <a:latin typeface="Arial" charset="0"/>
              </a:rPr>
              <a:t> </a:t>
            </a:r>
          </a:p>
          <a:p>
            <a:pPr>
              <a:spcBef>
                <a:spcPct val="50000"/>
              </a:spcBef>
            </a:pPr>
            <a:endParaRPr lang="en-US">
              <a:solidFill>
                <a:schemeClr val="hlink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609600" y="304800"/>
            <a:ext cx="84391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>
              <a:lnSpc>
                <a:spcPct val="95000"/>
              </a:lnSpc>
              <a:buClr>
                <a:srgbClr val="000000"/>
              </a:buClr>
              <a:buSzPct val="90000"/>
              <a:buFont typeface="StarSymbol" charset="0"/>
              <a:buNone/>
            </a:pPr>
            <a:r>
              <a:rPr lang="en-GB" sz="4800" b="1">
                <a:solidFill>
                  <a:srgbClr val="FF00FF"/>
                </a:solidFill>
                <a:latin typeface="Times New Roman" charset="0"/>
                <a:cs typeface="HG Mincho Light J" charset="0"/>
              </a:rPr>
              <a:t>The Revolution Begins!</a:t>
            </a:r>
          </a:p>
        </p:txBody>
      </p:sp>
      <p:pic>
        <p:nvPicPr>
          <p:cNvPr id="60419" name="Picture 3" descr="cryssph_tapes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6046788" cy="505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3199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31" y="115887"/>
            <a:ext cx="7886772" cy="51791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284" y="4916487"/>
            <a:ext cx="95083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FAFAFA"/>
              </a:solidFill>
              <a:latin typeface="+mj-lt"/>
            </a:endParaRPr>
          </a:p>
          <a:p>
            <a:pPr algn="ctr"/>
            <a:r>
              <a:rPr lang="en-US" dirty="0" smtClean="0">
                <a:solidFill>
                  <a:srgbClr val="FAFAFA"/>
                </a:solidFill>
                <a:latin typeface="+mj-lt"/>
              </a:rPr>
              <a:t>HOWEVER, The </a:t>
            </a:r>
            <a:r>
              <a:rPr lang="en-US" dirty="0">
                <a:solidFill>
                  <a:srgbClr val="FAFAFA"/>
                </a:solidFill>
                <a:latin typeface="+mj-lt"/>
              </a:rPr>
              <a:t>signal </a:t>
            </a:r>
            <a:r>
              <a:rPr lang="en-US" dirty="0" smtClean="0">
                <a:solidFill>
                  <a:srgbClr val="FAFAFA"/>
                </a:solidFill>
                <a:latin typeface="+mj-lt"/>
              </a:rPr>
              <a:t>may </a:t>
            </a:r>
            <a:r>
              <a:rPr lang="en-US" dirty="0">
                <a:solidFill>
                  <a:srgbClr val="FAFAFA"/>
                </a:solidFill>
                <a:latin typeface="+mj-lt"/>
              </a:rPr>
              <a:t>have resulted from a natural celestial event or terrestrial interference of some sort.</a:t>
            </a:r>
          </a:p>
        </p:txBody>
      </p:sp>
    </p:spTree>
    <p:extLst>
      <p:ext uri="{BB962C8B-B14F-4D97-AF65-F5344CB8AC3E}">
        <p14:creationId xmlns:p14="http://schemas.microsoft.com/office/powerpoint/2010/main" val="182647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2"/>
          <p:cNvSpPr txBox="1">
            <a:spLocks noChangeArrowheads="1"/>
          </p:cNvSpPr>
          <p:nvPr/>
        </p:nvSpPr>
        <p:spPr bwMode="auto">
          <a:xfrm>
            <a:off x="227806" y="776148"/>
            <a:ext cx="9204325" cy="40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>
              <a:buClr>
                <a:srgbClr val="000000"/>
              </a:buClr>
              <a:buSzPct val="112000"/>
              <a:buFont typeface="StarSymbol" charset="0"/>
              <a:buNone/>
            </a:pPr>
            <a:r>
              <a:rPr lang="en-GB" sz="3600" dirty="0">
                <a:solidFill>
                  <a:srgbClr val="008000"/>
                </a:solidFill>
                <a:latin typeface="Arial" charset="0"/>
                <a:cs typeface="HG Mincho Light J" charset="0"/>
              </a:rPr>
              <a:t>The origins of astronomy and the physical sciences stem from:</a:t>
            </a:r>
          </a:p>
          <a:p>
            <a:pPr algn="ctr" eaLnBrk="1">
              <a:buClr>
                <a:srgbClr val="000000"/>
              </a:buClr>
              <a:buSzPct val="112000"/>
              <a:buFont typeface="StarSymbol" charset="0"/>
              <a:buNone/>
            </a:pPr>
            <a:endParaRPr lang="en-GB" sz="4000" dirty="0">
              <a:solidFill>
                <a:schemeClr val="hlink"/>
              </a:solidFill>
              <a:latin typeface="Arial" charset="0"/>
              <a:cs typeface="HG Mincho Light J" charset="0"/>
            </a:endParaRPr>
          </a:p>
          <a:p>
            <a:pPr eaLnBrk="1">
              <a:spcAft>
                <a:spcPts val="1200"/>
              </a:spcAft>
              <a:buClr>
                <a:srgbClr val="2C5EFC"/>
              </a:buClr>
              <a:buSzPct val="100000"/>
              <a:buFont typeface="Wingdings" charset="0"/>
              <a:buChar char="Ø"/>
            </a:pPr>
            <a:r>
              <a:rPr lang="en-GB" sz="3600" dirty="0" smtClean="0">
                <a:solidFill>
                  <a:schemeClr val="hlink"/>
                </a:solidFill>
                <a:latin typeface="Arial" charset="0"/>
                <a:cs typeface="HG Mincho Light J" charset="0"/>
              </a:rPr>
              <a:t> </a:t>
            </a:r>
            <a:r>
              <a:rPr lang="en-GB" sz="3200" dirty="0" smtClean="0">
                <a:solidFill>
                  <a:srgbClr val="824F1C"/>
                </a:solidFill>
                <a:latin typeface="Arial" charset="0"/>
                <a:cs typeface="HG Mincho Light J" charset="0"/>
              </a:rPr>
              <a:t>observing repeatable patterns in the </a:t>
            </a:r>
            <a:r>
              <a:rPr lang="en-GB" sz="3200" dirty="0">
                <a:solidFill>
                  <a:srgbClr val="824F1C"/>
                </a:solidFill>
                <a:latin typeface="Arial" charset="0"/>
                <a:cs typeface="HG Mincho Light J" charset="0"/>
              </a:rPr>
              <a:t>sky and </a:t>
            </a:r>
            <a:r>
              <a:rPr lang="en-GB" sz="3200" dirty="0" smtClean="0">
                <a:solidFill>
                  <a:srgbClr val="824F1C"/>
                </a:solidFill>
                <a:latin typeface="Arial" charset="0"/>
                <a:cs typeface="HG Mincho Light J" charset="0"/>
              </a:rPr>
              <a:t> 	 	 	in nature </a:t>
            </a:r>
            <a:r>
              <a:rPr lang="en-GB" sz="3200" dirty="0">
                <a:solidFill>
                  <a:srgbClr val="824F1C"/>
                </a:solidFill>
                <a:latin typeface="Arial" charset="0"/>
                <a:cs typeface="HG Mincho Light J" charset="0"/>
              </a:rPr>
              <a:t>– “observed facts”</a:t>
            </a:r>
          </a:p>
          <a:p>
            <a:pPr eaLnBrk="1">
              <a:spcAft>
                <a:spcPts val="1200"/>
              </a:spcAft>
              <a:buClr>
                <a:srgbClr val="2C5EFC"/>
              </a:buClr>
              <a:buSzPct val="100000"/>
              <a:buFont typeface="Wingdings" charset="0"/>
              <a:buChar char="Ø"/>
            </a:pPr>
            <a:r>
              <a:rPr lang="en-GB" sz="3200" dirty="0">
                <a:solidFill>
                  <a:srgbClr val="824F1C"/>
                </a:solidFill>
                <a:latin typeface="Arial" charset="0"/>
                <a:cs typeface="HG Mincho Light J" charset="0"/>
              </a:rPr>
              <a:t>  </a:t>
            </a:r>
            <a:r>
              <a:rPr lang="en-GB" sz="3200" dirty="0" smtClean="0">
                <a:solidFill>
                  <a:srgbClr val="824F1C"/>
                </a:solidFill>
                <a:latin typeface="Arial" charset="0"/>
                <a:cs typeface="HG Mincho Light J" charset="0"/>
              </a:rPr>
              <a:t>developing a model to explain these 	patterns</a:t>
            </a:r>
          </a:p>
          <a:p>
            <a:pPr eaLnBrk="1">
              <a:spcAft>
                <a:spcPts val="1200"/>
              </a:spcAft>
              <a:buClr>
                <a:srgbClr val="2C5EFC"/>
              </a:buClr>
              <a:buSzPct val="100000"/>
              <a:buFont typeface="Wingdings" charset="0"/>
              <a:buChar char="Ø"/>
            </a:pPr>
            <a:r>
              <a:rPr lang="en-GB" sz="3200" dirty="0" smtClean="0">
                <a:solidFill>
                  <a:srgbClr val="824F1C"/>
                </a:solidFill>
                <a:latin typeface="Arial" charset="0"/>
                <a:cs typeface="HG Mincho Light J" charset="0"/>
              </a:rPr>
              <a:t>  testing the model</a:t>
            </a:r>
            <a:endParaRPr lang="en-GB" sz="3600" dirty="0">
              <a:solidFill>
                <a:srgbClr val="824F1C"/>
              </a:solidFill>
              <a:latin typeface="Times New Roman" charset="0"/>
              <a:cs typeface="HG Mincho Light J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calSky_plus_CelSphe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" y="0"/>
            <a:ext cx="8640233" cy="64801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08346" y="2039758"/>
            <a:ext cx="36987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>
              <a:buClr>
                <a:srgbClr val="000000"/>
              </a:buClr>
              <a:buSzPct val="67000"/>
              <a:buFont typeface="StarSymbol" charset="0"/>
              <a:buNone/>
            </a:pPr>
            <a:r>
              <a:rPr lang="en-GB" sz="3600" b="1" u="sng" dirty="0">
                <a:solidFill>
                  <a:schemeClr val="accent3">
                    <a:lumMod val="75000"/>
                  </a:schemeClr>
                </a:solidFill>
              </a:rPr>
              <a:t>Celestial </a:t>
            </a:r>
            <a:r>
              <a:rPr lang="en-GB" sz="3600" b="1" u="sng" dirty="0" smtClean="0">
                <a:solidFill>
                  <a:schemeClr val="accent3">
                    <a:lumMod val="75000"/>
                  </a:schemeClr>
                </a:solidFill>
              </a:rPr>
              <a:t>Sphere</a:t>
            </a:r>
          </a:p>
          <a:p>
            <a:pPr algn="ctr" eaLnBrk="1">
              <a:buClr>
                <a:srgbClr val="000000"/>
              </a:buClr>
              <a:buSzPct val="67000"/>
              <a:buFont typeface="StarSymbol" charset="0"/>
              <a:buNone/>
            </a:pPr>
            <a:r>
              <a:rPr lang="en-GB" sz="3600" b="1" u="sng" dirty="0" smtClean="0">
                <a:solidFill>
                  <a:schemeClr val="accent3">
                    <a:lumMod val="75000"/>
                  </a:schemeClr>
                </a:solidFill>
              </a:rPr>
              <a:t>And Local Sky </a:t>
            </a:r>
            <a:endParaRPr lang="en-GB" sz="3600" b="1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93531" y="5068887"/>
            <a:ext cx="417195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>
              <a:buClr>
                <a:srgbClr val="000000"/>
              </a:buClr>
              <a:buSzPct val="52000"/>
              <a:buFont typeface="StarSymbol" charset="0"/>
              <a:buNone/>
            </a:pPr>
            <a:r>
              <a:rPr lang="en-GB" altLang="ja-JP" sz="2400" dirty="0">
                <a:solidFill>
                  <a:schemeClr val="bg1"/>
                </a:solidFill>
              </a:rPr>
              <a:t>On a daily basis, stars appear to move around the sky in a regular manner</a:t>
            </a:r>
          </a:p>
        </p:txBody>
      </p:sp>
    </p:spTree>
    <p:extLst>
      <p:ext uri="{BB962C8B-B14F-4D97-AF65-F5344CB8AC3E}">
        <p14:creationId xmlns:p14="http://schemas.microsoft.com/office/powerpoint/2010/main" val="12958533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8" y="-400050"/>
            <a:ext cx="9173633" cy="6880225"/>
          </a:xfrm>
          <a:prstGeom prst="rect">
            <a:avLst/>
          </a:prstGeom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888331" y="76200"/>
            <a:ext cx="5029200" cy="590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>
              <a:buClr>
                <a:srgbClr val="000000"/>
              </a:buClr>
              <a:buSzPct val="67000"/>
              <a:buFont typeface="StarSymbol" charset="0"/>
              <a:buNone/>
            </a:pPr>
            <a:endParaRPr lang="en-GB" sz="3200" dirty="0">
              <a:solidFill>
                <a:srgbClr val="F9FFB2"/>
              </a:solidFill>
              <a:latin typeface="Arial" charset="0"/>
            </a:endParaRPr>
          </a:p>
          <a:p>
            <a:pPr algn="ctr" eaLnBrk="1">
              <a:buClr>
                <a:schemeClr val="accent3">
                  <a:lumMod val="75000"/>
                </a:schemeClr>
              </a:buClr>
              <a:buSzPct val="100000"/>
            </a:pPr>
            <a:r>
              <a:rPr lang="en-GB" sz="3200" dirty="0" smtClean="0">
                <a:solidFill>
                  <a:srgbClr val="FBD87D"/>
                </a:solidFill>
                <a:latin typeface="+mj-lt"/>
              </a:rPr>
              <a:t>The </a:t>
            </a:r>
            <a:r>
              <a:rPr lang="en-GB" sz="3200" dirty="0">
                <a:solidFill>
                  <a:srgbClr val="FBD87D"/>
                </a:solidFill>
                <a:latin typeface="+mj-lt"/>
              </a:rPr>
              <a:t>apparent </a:t>
            </a:r>
            <a:r>
              <a:rPr lang="en-GB" sz="3200" dirty="0" smtClean="0">
                <a:solidFill>
                  <a:srgbClr val="FBD87D"/>
                </a:solidFill>
                <a:latin typeface="+mj-lt"/>
              </a:rPr>
              <a:t>motion of the stars  is consistent with </a:t>
            </a:r>
          </a:p>
          <a:p>
            <a:pPr algn="ctr" eaLnBrk="1">
              <a:buClr>
                <a:schemeClr val="accent3">
                  <a:lumMod val="75000"/>
                </a:schemeClr>
              </a:buClr>
              <a:buSzPct val="100000"/>
            </a:pPr>
            <a:endParaRPr lang="en-GB" sz="3200" dirty="0" smtClean="0">
              <a:solidFill>
                <a:srgbClr val="FFFFFF"/>
              </a:solidFill>
              <a:latin typeface="+mj-lt"/>
            </a:endParaRPr>
          </a:p>
          <a:p>
            <a:pPr algn="ctr" eaLnBrk="1">
              <a:buClr>
                <a:schemeClr val="accent3">
                  <a:lumMod val="75000"/>
                </a:schemeClr>
              </a:buClr>
              <a:buSzPct val="100000"/>
            </a:pPr>
            <a:r>
              <a:rPr lang="en-GB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a</a:t>
            </a:r>
            <a:r>
              <a:rPr lang="en-GB" sz="32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 rotating Sphere </a:t>
            </a:r>
            <a:r>
              <a:rPr lang="en-GB" altLang="ja-JP" sz="32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around a fixed Earth </a:t>
            </a:r>
          </a:p>
          <a:p>
            <a:pPr algn="ctr" eaLnBrk="1">
              <a:buClr>
                <a:schemeClr val="accent3">
                  <a:lumMod val="75000"/>
                </a:schemeClr>
              </a:buClr>
              <a:buSzPct val="100000"/>
            </a:pPr>
            <a:endParaRPr lang="en-GB" altLang="ja-JP" sz="3200" dirty="0" smtClean="0">
              <a:solidFill>
                <a:srgbClr val="FFFFFF"/>
              </a:solidFill>
              <a:latin typeface="+mj-lt"/>
            </a:endParaRPr>
          </a:p>
          <a:p>
            <a:pPr algn="ctr" eaLnBrk="1">
              <a:buClr>
                <a:schemeClr val="accent3">
                  <a:lumMod val="75000"/>
                </a:schemeClr>
              </a:buClr>
              <a:buSzPct val="100000"/>
            </a:pPr>
            <a:r>
              <a:rPr lang="en-GB" altLang="ja-JP" sz="32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OR</a:t>
            </a:r>
          </a:p>
          <a:p>
            <a:pPr algn="ctr" eaLnBrk="1">
              <a:buClr>
                <a:schemeClr val="accent3">
                  <a:lumMod val="75000"/>
                </a:schemeClr>
              </a:buClr>
              <a:buSzPct val="100000"/>
            </a:pPr>
            <a:endParaRPr lang="en-GB" altLang="ja-JP" sz="3200" dirty="0" smtClean="0">
              <a:solidFill>
                <a:srgbClr val="FFFFFF"/>
              </a:solidFill>
              <a:latin typeface="+mj-lt"/>
            </a:endParaRPr>
          </a:p>
          <a:p>
            <a:pPr algn="ctr" eaLnBrk="1">
              <a:buClr>
                <a:schemeClr val="accent3">
                  <a:lumMod val="75000"/>
                </a:schemeClr>
              </a:buClr>
              <a:buSzPct val="100000"/>
            </a:pPr>
            <a:r>
              <a:rPr lang="en-GB" altLang="ja-JP" sz="3200" dirty="0" smtClean="0">
                <a:solidFill>
                  <a:srgbClr val="B9C9FE"/>
                </a:solidFill>
                <a:latin typeface="+mj-lt"/>
              </a:rPr>
              <a:t>a rotating </a:t>
            </a:r>
            <a:r>
              <a:rPr lang="en-GB" altLang="ja-JP" sz="3200" dirty="0">
                <a:solidFill>
                  <a:srgbClr val="B9C9FE"/>
                </a:solidFill>
                <a:latin typeface="+mj-lt"/>
              </a:rPr>
              <a:t>Earth inside fixed </a:t>
            </a:r>
            <a:r>
              <a:rPr lang="en-GB" altLang="ja-JP" sz="3200" dirty="0" smtClean="0">
                <a:solidFill>
                  <a:srgbClr val="B9C9FE"/>
                </a:solidFill>
                <a:latin typeface="+mj-lt"/>
              </a:rPr>
              <a:t>Celestial Sphere</a:t>
            </a:r>
            <a:endParaRPr lang="en-GB" altLang="ja-JP" sz="3200" dirty="0">
              <a:solidFill>
                <a:srgbClr val="B9C9FE"/>
              </a:solidFill>
              <a:latin typeface="+mj-lt"/>
            </a:endParaRPr>
          </a:p>
          <a:p>
            <a:pPr algn="ctr" eaLnBrk="1">
              <a:buClr>
                <a:srgbClr val="000000"/>
              </a:buClr>
              <a:buSzPct val="67000"/>
            </a:pPr>
            <a:endParaRPr lang="en-GB" sz="3200" dirty="0">
              <a:solidFill>
                <a:srgbClr val="B9C9F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716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6669" y="5754687"/>
            <a:ext cx="1066800" cy="7254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entury" pitchFamily="5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0731" y="2173287"/>
            <a:ext cx="59882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How does the sun move?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5410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3">
      <a:dk1>
        <a:sysClr val="windowText" lastClr="000000"/>
      </a:dk1>
      <a:lt1>
        <a:srgbClr val="AA1A0E"/>
      </a:lt1>
      <a:dk2>
        <a:srgbClr val="424C2D"/>
      </a:dk2>
      <a:lt2>
        <a:srgbClr val="E8E9D1"/>
      </a:lt2>
      <a:accent1>
        <a:srgbClr val="9EB060"/>
      </a:accent1>
      <a:accent2>
        <a:srgbClr val="AA7C05"/>
      </a:accent2>
      <a:accent3>
        <a:srgbClr val="022698"/>
      </a:accent3>
      <a:accent4>
        <a:srgbClr val="824F1C"/>
      </a:accent4>
      <a:accent5>
        <a:srgbClr val="511818"/>
      </a:accent5>
      <a:accent6>
        <a:srgbClr val="553876"/>
      </a:accent6>
      <a:hlink>
        <a:srgbClr val="929547"/>
      </a:hlink>
      <a:folHlink>
        <a:srgbClr val="56633C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entury" pitchFamily="5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entury" pitchFamily="59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17569</TotalTime>
  <Words>1445</Words>
  <Application>Microsoft Macintosh PowerPoint</Application>
  <PresentationFormat>Custom</PresentationFormat>
  <Paragraphs>207</Paragraphs>
  <Slides>41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Planets Known in Ancient Times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Claudius Ptolemy (100-170 CE)</vt:lpstr>
      <vt:lpstr>PowerPoint Presentation</vt:lpstr>
      <vt:lpstr>Ptolemy’s Geocentric Model</vt:lpstr>
      <vt:lpstr>Ptolemy’s Geocentric Model</vt:lpstr>
      <vt:lpstr>PowerPoint Presentation</vt:lpstr>
      <vt:lpstr>PowerPoint Presentation</vt:lpstr>
      <vt:lpstr>Geocentric Model</vt:lpstr>
      <vt:lpstr>Ptolemy’s Geocentric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Dr Dash</cp:lastModifiedBy>
  <cp:revision>375</cp:revision>
  <cp:lastPrinted>2015-01-21T19:00:40Z</cp:lastPrinted>
  <dcterms:created xsi:type="dcterms:W3CDTF">2012-08-19T17:29:34Z</dcterms:created>
  <dcterms:modified xsi:type="dcterms:W3CDTF">2016-08-31T19:56:30Z</dcterms:modified>
</cp:coreProperties>
</file>